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9" r:id="rId12"/>
    <p:sldId id="270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84" r:id="rId21"/>
    <p:sldId id="279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EB54E-62D3-4107-AE19-5D7E86317365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E1B0F-22EA-483C-950F-942D8955D9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E1B0F-22EA-483C-950F-942D8955D97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599B830-891C-460F-B106-F635A991D9C2}" type="datetimeFigureOut">
              <a:rPr lang="ru-RU" smtClean="0"/>
              <a:pPr/>
              <a:t>31.10.2012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2DB0535-3D4B-40BB-A29D-C326EBF6A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/>
              <a:t>Гордеева Ирина Федоровна</a:t>
            </a:r>
          </a:p>
          <a:p>
            <a:pPr algn="ctr">
              <a:buNone/>
            </a:pPr>
            <a:r>
              <a:rPr lang="ru-RU" dirty="0" smtClean="0"/>
              <a:t>учитель начальных классов</a:t>
            </a:r>
          </a:p>
          <a:p>
            <a:pPr algn="ctr">
              <a:buNone/>
            </a:pPr>
            <a:r>
              <a:rPr lang="ru-RU" dirty="0" smtClean="0"/>
              <a:t>первая квалификационная категория</a:t>
            </a:r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МБОУ «СОШ №12 с углубленным изучением отдельных предметов»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dirty="0" smtClean="0"/>
              <a:t>Г. Бийск  Алтайский край</a:t>
            </a:r>
          </a:p>
          <a:p>
            <a:pPr algn="ctr">
              <a:buNone/>
            </a:pPr>
            <a:r>
              <a:rPr lang="ru-RU" dirty="0" smtClean="0"/>
              <a:t>2012 год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Создание «ситуации успеха»</a:t>
            </a:r>
            <a:endParaRPr lang="ru-RU" sz="4000" b="1" cap="none" dirty="0">
              <a:ln w="1905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i="1" dirty="0" smtClean="0"/>
              <a:t>	 Задача: </a:t>
            </a:r>
            <a:r>
              <a:rPr lang="ru-RU" sz="2800" dirty="0" smtClean="0"/>
              <a:t>включение в конкретную предметную деятельность, решение учебных задач известными способами действия</a:t>
            </a:r>
          </a:p>
          <a:p>
            <a:pPr algn="ctr">
              <a:buNone/>
            </a:pPr>
            <a:r>
              <a:rPr lang="ru-RU" sz="2800" b="1" i="1" dirty="0" smtClean="0"/>
              <a:t>Звуковая разминка</a:t>
            </a:r>
          </a:p>
          <a:p>
            <a:pPr algn="ctr">
              <a:buNone/>
            </a:pPr>
            <a:endParaRPr lang="ru-RU" sz="2800" b="1" i="1" dirty="0" smtClean="0"/>
          </a:p>
          <a:p>
            <a:pPr algn="ctr">
              <a:buNone/>
            </a:pPr>
            <a:endParaRPr lang="ru-RU" sz="2800" b="1" i="1" dirty="0" smtClean="0"/>
          </a:p>
          <a:p>
            <a:pPr algn="ctr">
              <a:buNone/>
            </a:pP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/>
              <a:t>- Что это за знаки?</a:t>
            </a:r>
          </a:p>
          <a:p>
            <a:pPr>
              <a:buNone/>
            </a:pPr>
            <a:r>
              <a:rPr lang="ru-RU" sz="2800" b="1" i="1" dirty="0" smtClean="0"/>
              <a:t>- На какие группы можно разделить эти схемы?</a:t>
            </a:r>
          </a:p>
        </p:txBody>
      </p:sp>
      <p:grpSp>
        <p:nvGrpSpPr>
          <p:cNvPr id="27" name="Группа 26"/>
          <p:cNvGrpSpPr>
            <a:grpSpLocks/>
          </p:cNvGrpSpPr>
          <p:nvPr/>
        </p:nvGrpSpPr>
        <p:grpSpPr bwMode="auto">
          <a:xfrm>
            <a:off x="642910" y="3857628"/>
            <a:ext cx="928688" cy="890588"/>
            <a:chOff x="2071670" y="1500174"/>
            <a:chExt cx="928694" cy="890574"/>
          </a:xfrm>
        </p:grpSpPr>
        <p:grpSp>
          <p:nvGrpSpPr>
            <p:cNvPr id="28" name="Группа 27"/>
            <p:cNvGrpSpPr>
              <a:grpSpLocks/>
            </p:cNvGrpSpPr>
            <p:nvPr/>
          </p:nvGrpSpPr>
          <p:grpSpPr bwMode="auto">
            <a:xfrm>
              <a:off x="2071670" y="1500174"/>
              <a:ext cx="928694" cy="890574"/>
              <a:chOff x="-1428792" y="2285992"/>
              <a:chExt cx="3500462" cy="3214710"/>
            </a:xfrm>
          </p:grpSpPr>
          <p:sp>
            <p:nvSpPr>
              <p:cNvPr id="30" name="Прямоугольник 29"/>
              <p:cNvSpPr/>
              <p:nvPr/>
            </p:nvSpPr>
            <p:spPr>
              <a:xfrm>
                <a:off x="-1428792" y="2285992"/>
                <a:ext cx="3500462" cy="32147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31" name="Прямая соединительная линия 30"/>
              <p:cNvCxnSpPr/>
              <p:nvPr/>
            </p:nvCxnSpPr>
            <p:spPr>
              <a:xfrm rot="10800000" flipV="1">
                <a:off x="-1428792" y="2285992"/>
                <a:ext cx="3500462" cy="3214710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Овал 28"/>
            <p:cNvSpPr/>
            <p:nvPr/>
          </p:nvSpPr>
          <p:spPr>
            <a:xfrm>
              <a:off x="2155809" y="1570023"/>
              <a:ext cx="134938" cy="1238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2" name="Группа 31"/>
          <p:cNvGrpSpPr>
            <a:grpSpLocks/>
          </p:cNvGrpSpPr>
          <p:nvPr/>
        </p:nvGrpSpPr>
        <p:grpSpPr bwMode="auto">
          <a:xfrm>
            <a:off x="0" y="-1428784"/>
            <a:ext cx="2147321950" cy="2147463735"/>
            <a:chOff x="-122768" y="-2802195"/>
            <a:chExt cx="2147483647" cy="2147483647"/>
          </a:xfrm>
        </p:grpSpPr>
        <p:grpSp>
          <p:nvGrpSpPr>
            <p:cNvPr id="33" name="Group 17"/>
            <p:cNvGrpSpPr>
              <a:grpSpLocks/>
            </p:cNvGrpSpPr>
            <p:nvPr/>
          </p:nvGrpSpPr>
          <p:grpSpPr bwMode="auto">
            <a:xfrm>
              <a:off x="-122768" y="-2802195"/>
              <a:ext cx="2147483647" cy="2147483647"/>
              <a:chOff x="728" y="2235"/>
              <a:chExt cx="3229835" cy="3689821"/>
            </a:xfrm>
          </p:grpSpPr>
          <p:sp>
            <p:nvSpPr>
              <p:cNvPr id="40" name="Oval 18"/>
              <p:cNvSpPr>
                <a:spLocks noChangeArrowheads="1"/>
              </p:cNvSpPr>
              <p:nvPr/>
            </p:nvSpPr>
            <p:spPr bwMode="gray">
              <a:xfrm>
                <a:off x="728" y="2235"/>
                <a:ext cx="716" cy="709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31765"/>
                      <a:invGamma/>
                    </a:schemeClr>
                  </a:gs>
                </a:gsLst>
                <a:lin ang="5400000" scaled="1"/>
              </a:gradFill>
              <a:ln w="38100" algn="ctr">
                <a:solidFill>
                  <a:srgbClr val="F8F8F8">
                    <a:alpha val="8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/>
              </a:p>
            </p:txBody>
          </p:sp>
          <p:pic>
            <p:nvPicPr>
              <p:cNvPr id="41" name="Picture 19" descr="cir_lighteffect0"/>
              <p:cNvPicPr>
                <a:picLocks noChangeAspect="1" noChangeArrowheads="1"/>
              </p:cNvPicPr>
              <p:nvPr/>
            </p:nvPicPr>
            <p:blipFill>
              <a:blip r:embed="rId2">
                <a:lum bright="18000" contrast="-12000"/>
              </a:blip>
              <a:srcRect/>
              <a:stretch>
                <a:fillRect/>
              </a:stretch>
            </p:blipFill>
            <p:spPr bwMode="gray">
              <a:xfrm>
                <a:off x="1071563" y="1928813"/>
                <a:ext cx="2159000" cy="17632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4" name="Группа 33"/>
            <p:cNvGrpSpPr>
              <a:grpSpLocks/>
            </p:cNvGrpSpPr>
            <p:nvPr/>
          </p:nvGrpSpPr>
          <p:grpSpPr bwMode="auto">
            <a:xfrm>
              <a:off x="2000271" y="2500307"/>
              <a:ext cx="1000202" cy="890595"/>
              <a:chOff x="3214831" y="1500178"/>
              <a:chExt cx="3929363" cy="3605303"/>
            </a:xfrm>
          </p:grpSpPr>
          <p:grpSp>
            <p:nvGrpSpPr>
              <p:cNvPr id="35" name="Группа 34"/>
              <p:cNvGrpSpPr>
                <a:grpSpLocks/>
              </p:cNvGrpSpPr>
              <p:nvPr/>
            </p:nvGrpSpPr>
            <p:grpSpPr bwMode="auto">
              <a:xfrm>
                <a:off x="3214832" y="1500178"/>
                <a:ext cx="3929362" cy="3605303"/>
                <a:chOff x="-1428655" y="2285996"/>
                <a:chExt cx="3500704" cy="3214786"/>
              </a:xfrm>
            </p:grpSpPr>
            <p:sp>
              <p:nvSpPr>
                <p:cNvPr id="38" name="Прямоугольник 37"/>
                <p:cNvSpPr/>
                <p:nvPr/>
              </p:nvSpPr>
              <p:spPr>
                <a:xfrm>
                  <a:off x="-1428655" y="2285996"/>
                  <a:ext cx="3500704" cy="3214786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ru-RU"/>
                </a:p>
              </p:txBody>
            </p: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 rot="10800000" flipV="1">
                  <a:off x="-1428655" y="2285996"/>
                  <a:ext cx="3500704" cy="3214786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3214831" y="1500178"/>
                <a:ext cx="3929359" cy="3605303"/>
              </a:xfrm>
              <a:prstGeom prst="triangle">
                <a:avLst>
                  <a:gd name="adj" fmla="val 100000"/>
                </a:avLst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7" name="Овал 36"/>
              <p:cNvSpPr/>
              <p:nvPr/>
            </p:nvSpPr>
            <p:spPr>
              <a:xfrm>
                <a:off x="3570343" y="1782947"/>
                <a:ext cx="573811" cy="50127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</p:grpSp>
      </p:grpSp>
      <p:sp>
        <p:nvSpPr>
          <p:cNvPr id="47" name="Овал 46"/>
          <p:cNvSpPr/>
          <p:nvPr/>
        </p:nvSpPr>
        <p:spPr>
          <a:xfrm>
            <a:off x="3714744" y="3786190"/>
            <a:ext cx="1071562" cy="100012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grpSp>
        <p:nvGrpSpPr>
          <p:cNvPr id="48" name="Группа 47"/>
          <p:cNvGrpSpPr>
            <a:grpSpLocks/>
          </p:cNvGrpSpPr>
          <p:nvPr/>
        </p:nvGrpSpPr>
        <p:grpSpPr bwMode="auto">
          <a:xfrm>
            <a:off x="5143504" y="3786190"/>
            <a:ext cx="1000125" cy="928688"/>
            <a:chOff x="4643438" y="1500174"/>
            <a:chExt cx="928694" cy="890574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4643438" y="1500174"/>
              <a:ext cx="928694" cy="89057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10800000" flipV="1">
              <a:off x="4643438" y="1500174"/>
              <a:ext cx="928694" cy="890574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Группа 50"/>
          <p:cNvGrpSpPr>
            <a:grpSpLocks/>
          </p:cNvGrpSpPr>
          <p:nvPr/>
        </p:nvGrpSpPr>
        <p:grpSpPr bwMode="auto">
          <a:xfrm>
            <a:off x="6715140" y="3786190"/>
            <a:ext cx="928687" cy="890588"/>
            <a:chOff x="7286644" y="1500174"/>
            <a:chExt cx="928694" cy="890574"/>
          </a:xfrm>
        </p:grpSpPr>
        <p:grpSp>
          <p:nvGrpSpPr>
            <p:cNvPr id="52" name="Группа 51"/>
            <p:cNvGrpSpPr>
              <a:grpSpLocks/>
            </p:cNvGrpSpPr>
            <p:nvPr/>
          </p:nvGrpSpPr>
          <p:grpSpPr bwMode="auto">
            <a:xfrm>
              <a:off x="7286644" y="1500174"/>
              <a:ext cx="928694" cy="890574"/>
              <a:chOff x="-1428792" y="2285992"/>
              <a:chExt cx="3500462" cy="3214710"/>
            </a:xfrm>
          </p:grpSpPr>
          <p:sp>
            <p:nvSpPr>
              <p:cNvPr id="54" name="Прямоугольник 53"/>
              <p:cNvSpPr/>
              <p:nvPr/>
            </p:nvSpPr>
            <p:spPr>
              <a:xfrm>
                <a:off x="-1428792" y="2285992"/>
                <a:ext cx="3500462" cy="32147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55" name="Прямая соединительная линия 54"/>
              <p:cNvCxnSpPr/>
              <p:nvPr/>
            </p:nvCxnSpPr>
            <p:spPr>
              <a:xfrm rot="10800000" flipV="1">
                <a:off x="-1428792" y="2285992"/>
                <a:ext cx="3500462" cy="321471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Равнобедренный треугольник 52"/>
            <p:cNvSpPr/>
            <p:nvPr/>
          </p:nvSpPr>
          <p:spPr>
            <a:xfrm>
              <a:off x="7286644" y="1500174"/>
              <a:ext cx="928694" cy="89057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Создание «ситуации успеха»</a:t>
            </a:r>
            <a:endParaRPr lang="ru-RU" sz="40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J:\фото\DSC0706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14488"/>
            <a:ext cx="3143245" cy="2357434"/>
          </a:xfrm>
          <a:prstGeom prst="rect">
            <a:avLst/>
          </a:prstGeom>
          <a:noFill/>
        </p:spPr>
      </p:pic>
      <p:pic>
        <p:nvPicPr>
          <p:cNvPr id="1027" name="Picture 3" descr="J:\фото\DSC070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714488"/>
            <a:ext cx="3000364" cy="2250273"/>
          </a:xfrm>
          <a:prstGeom prst="rect">
            <a:avLst/>
          </a:prstGeom>
          <a:noFill/>
        </p:spPr>
      </p:pic>
      <p:pic>
        <p:nvPicPr>
          <p:cNvPr id="1028" name="Picture 4" descr="J:\фото\DSC070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4143380"/>
            <a:ext cx="3428992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Создание «ситуации успеха» </a:t>
            </a:r>
            <a:endParaRPr lang="ru-RU" sz="40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" name="Picture 3" descr="J:\фото\DSC070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180158"/>
            <a:ext cx="3357521" cy="2951828"/>
          </a:xfrm>
          <a:prstGeom prst="rect">
            <a:avLst/>
          </a:prstGeom>
          <a:noFill/>
        </p:spPr>
      </p:pic>
      <p:pic>
        <p:nvPicPr>
          <p:cNvPr id="7" name="Picture 2" descr="J:\фото\DSC070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785926"/>
            <a:ext cx="3429024" cy="3011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Заголовок 3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Создание ситуации успеха</a:t>
            </a:r>
            <a:endParaRPr lang="ru-RU" sz="40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6" name="Содержимое 35" descr="http://tbn0.google.com/images?q=tbn:XcIgaFPsg02sCM:http://probio.io/ru/news/2007/04/1580/media/pictures/news/1580.gif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929198"/>
            <a:ext cx="157163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Картинка 13 из 3607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4929198"/>
            <a:ext cx="142876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" name="Группа 37"/>
          <p:cNvGrpSpPr>
            <a:grpSpLocks/>
          </p:cNvGrpSpPr>
          <p:nvPr/>
        </p:nvGrpSpPr>
        <p:grpSpPr bwMode="auto">
          <a:xfrm>
            <a:off x="1285852" y="4286256"/>
            <a:ext cx="500066" cy="500066"/>
            <a:chOff x="2071670" y="1500174"/>
            <a:chExt cx="928694" cy="890574"/>
          </a:xfrm>
        </p:grpSpPr>
        <p:grpSp>
          <p:nvGrpSpPr>
            <p:cNvPr id="39" name="Группа 38"/>
            <p:cNvGrpSpPr>
              <a:grpSpLocks/>
            </p:cNvGrpSpPr>
            <p:nvPr/>
          </p:nvGrpSpPr>
          <p:grpSpPr bwMode="auto">
            <a:xfrm>
              <a:off x="2071670" y="1500174"/>
              <a:ext cx="928694" cy="890574"/>
              <a:chOff x="-1428792" y="2285992"/>
              <a:chExt cx="3500462" cy="3214710"/>
            </a:xfrm>
          </p:grpSpPr>
          <p:sp>
            <p:nvSpPr>
              <p:cNvPr id="41" name="Прямоугольник 40"/>
              <p:cNvSpPr/>
              <p:nvPr/>
            </p:nvSpPr>
            <p:spPr>
              <a:xfrm>
                <a:off x="-1428792" y="2285992"/>
                <a:ext cx="3500462" cy="32147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42" name="Прямая соединительная линия 41"/>
              <p:cNvCxnSpPr/>
              <p:nvPr/>
            </p:nvCxnSpPr>
            <p:spPr>
              <a:xfrm rot="10800000" flipV="1">
                <a:off x="-1428792" y="2285992"/>
                <a:ext cx="3500462" cy="3214710"/>
              </a:xfrm>
              <a:prstGeom prst="line">
                <a:avLst/>
              </a:prstGeom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Овал 39"/>
            <p:cNvSpPr/>
            <p:nvPr/>
          </p:nvSpPr>
          <p:spPr>
            <a:xfrm>
              <a:off x="2155809" y="1570023"/>
              <a:ext cx="134938" cy="1238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</p:grpSp>
      <p:sp>
        <p:nvSpPr>
          <p:cNvPr id="43" name="Овал 42"/>
          <p:cNvSpPr/>
          <p:nvPr/>
        </p:nvSpPr>
        <p:spPr>
          <a:xfrm>
            <a:off x="5929322" y="4214818"/>
            <a:ext cx="500066" cy="50006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grpSp>
        <p:nvGrpSpPr>
          <p:cNvPr id="44" name="Группа 43"/>
          <p:cNvGrpSpPr>
            <a:grpSpLocks/>
          </p:cNvGrpSpPr>
          <p:nvPr/>
        </p:nvGrpSpPr>
        <p:grpSpPr bwMode="auto">
          <a:xfrm>
            <a:off x="2571736" y="4286256"/>
            <a:ext cx="500066" cy="500066"/>
            <a:chOff x="4643438" y="1500174"/>
            <a:chExt cx="928694" cy="890574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4643438" y="1500174"/>
              <a:ext cx="928694" cy="89057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>
            <a:xfrm rot="10800000" flipV="1">
              <a:off x="4643438" y="1500174"/>
              <a:ext cx="928694" cy="890574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Группа 46"/>
          <p:cNvGrpSpPr>
            <a:grpSpLocks/>
          </p:cNvGrpSpPr>
          <p:nvPr/>
        </p:nvGrpSpPr>
        <p:grpSpPr bwMode="auto">
          <a:xfrm>
            <a:off x="5357818" y="4214818"/>
            <a:ext cx="500066" cy="500066"/>
            <a:chOff x="6000760" y="1500174"/>
            <a:chExt cx="1000132" cy="890574"/>
          </a:xfrm>
        </p:grpSpPr>
        <p:grpSp>
          <p:nvGrpSpPr>
            <p:cNvPr id="48" name="Группа 47"/>
            <p:cNvGrpSpPr>
              <a:grpSpLocks/>
            </p:cNvGrpSpPr>
            <p:nvPr/>
          </p:nvGrpSpPr>
          <p:grpSpPr bwMode="auto">
            <a:xfrm>
              <a:off x="6000760" y="1500174"/>
              <a:ext cx="1000132" cy="890574"/>
              <a:chOff x="-1428792" y="2285992"/>
              <a:chExt cx="3500462" cy="3214710"/>
            </a:xfrm>
          </p:grpSpPr>
          <p:sp>
            <p:nvSpPr>
              <p:cNvPr id="51" name="Прямоугольник 50"/>
              <p:cNvSpPr/>
              <p:nvPr/>
            </p:nvSpPr>
            <p:spPr>
              <a:xfrm>
                <a:off x="-1428792" y="2285992"/>
                <a:ext cx="3500462" cy="32147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ru-RU"/>
              </a:p>
            </p:txBody>
          </p:sp>
          <p:cxnSp>
            <p:nvCxnSpPr>
              <p:cNvPr id="52" name="Прямая соединительная линия 51"/>
              <p:cNvCxnSpPr/>
              <p:nvPr/>
            </p:nvCxnSpPr>
            <p:spPr>
              <a:xfrm rot="10800000" flipV="1">
                <a:off x="-1428792" y="2285992"/>
                <a:ext cx="3500462" cy="321471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Равнобедренный треугольник 48"/>
            <p:cNvSpPr/>
            <p:nvPr/>
          </p:nvSpPr>
          <p:spPr>
            <a:xfrm>
              <a:off x="6000760" y="1500174"/>
              <a:ext cx="1000132" cy="890574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6091248" y="1570023"/>
              <a:ext cx="146051" cy="12382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</p:grpSp>
      <p:sp>
        <p:nvSpPr>
          <p:cNvPr id="53" name="Овал 52"/>
          <p:cNvSpPr/>
          <p:nvPr/>
        </p:nvSpPr>
        <p:spPr>
          <a:xfrm>
            <a:off x="1928794" y="4286256"/>
            <a:ext cx="500066" cy="50006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grpSp>
        <p:nvGrpSpPr>
          <p:cNvPr id="54" name="Группа 53"/>
          <p:cNvGrpSpPr>
            <a:grpSpLocks/>
          </p:cNvGrpSpPr>
          <p:nvPr/>
        </p:nvGrpSpPr>
        <p:grpSpPr bwMode="auto">
          <a:xfrm>
            <a:off x="6572264" y="4214818"/>
            <a:ext cx="500066" cy="500066"/>
            <a:chOff x="4643438" y="1500174"/>
            <a:chExt cx="928694" cy="890574"/>
          </a:xfrm>
        </p:grpSpPr>
        <p:sp>
          <p:nvSpPr>
            <p:cNvPr id="55" name="Прямоугольник 54"/>
            <p:cNvSpPr/>
            <p:nvPr/>
          </p:nvSpPr>
          <p:spPr>
            <a:xfrm>
              <a:off x="4643438" y="1500174"/>
              <a:ext cx="928694" cy="89057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ru-RU"/>
            </a:p>
          </p:txBody>
        </p:sp>
        <p:cxnSp>
          <p:nvCxnSpPr>
            <p:cNvPr id="56" name="Прямая соединительная линия 55"/>
            <p:cNvCxnSpPr/>
            <p:nvPr/>
          </p:nvCxnSpPr>
          <p:spPr>
            <a:xfrm rot="10800000" flipV="1">
              <a:off x="4643438" y="1500174"/>
              <a:ext cx="928694" cy="890574"/>
            </a:xfrm>
            <a:prstGeom prst="line">
              <a:avLst/>
            </a:prstGeom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 descr="J:\фото\DSC070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1591873"/>
            <a:ext cx="3357586" cy="2372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Создание проблемной ситуации </a:t>
            </a:r>
            <a:endParaRPr lang="ru-RU" sz="40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i="1" dirty="0" smtClean="0"/>
              <a:t>Задача:</a:t>
            </a:r>
            <a:r>
              <a:rPr lang="ru-RU" dirty="0" smtClean="0"/>
              <a:t> </a:t>
            </a:r>
            <a:r>
              <a:rPr lang="ru-RU" sz="2800" dirty="0" smtClean="0"/>
              <a:t>создание учебной ситуации, которая по внешним признакам близка предыдущей, но имеет содержательный момент, который не позволяет решить ее известными детям способами. Возникает разрыв между тем, что дети знают, и что они еще не знают.</a:t>
            </a:r>
          </a:p>
          <a:p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Создание проблемной ситуации</a:t>
            </a:r>
            <a:endParaRPr lang="ru-RU" sz="40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10" descr="IMGA001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3143248"/>
            <a:ext cx="3582463" cy="2686847"/>
          </a:xfrm>
          <a:ln/>
        </p:spPr>
      </p:pic>
      <p:pic>
        <p:nvPicPr>
          <p:cNvPr id="5" name="Picture 11" descr="IMGA00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786314" y="3071810"/>
            <a:ext cx="3429024" cy="2714644"/>
          </a:xfrm>
          <a:prstGeom prst="rect">
            <a:avLst/>
          </a:prstGeom>
          <a:ln/>
        </p:spPr>
      </p:pic>
      <p:sp>
        <p:nvSpPr>
          <p:cNvPr id="8" name="Прямоугольник 7"/>
          <p:cNvSpPr/>
          <p:nvPr/>
        </p:nvSpPr>
        <p:spPr>
          <a:xfrm>
            <a:off x="1500166" y="1928803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- Помогите </a:t>
            </a:r>
            <a:r>
              <a:rPr lang="ru-RU" sz="2400" b="1" i="1" dirty="0" err="1" smtClean="0"/>
              <a:t>Авосику</a:t>
            </a:r>
            <a:r>
              <a:rPr lang="ru-RU" sz="2400" b="1" i="1" dirty="0" smtClean="0"/>
              <a:t> и </a:t>
            </a:r>
            <a:r>
              <a:rPr lang="ru-RU" sz="2400" b="1" i="1" dirty="0" err="1" smtClean="0"/>
              <a:t>Небойсику</a:t>
            </a:r>
            <a:r>
              <a:rPr lang="ru-RU" sz="2400" b="1" i="1" dirty="0" smtClean="0"/>
              <a:t> составить звуковые модели слов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Создание проблемной ситуации</a:t>
            </a:r>
            <a:endParaRPr lang="ru-RU" sz="40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122" name="Picture 2" descr="J:\фото\DSC0707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14488"/>
            <a:ext cx="5988593" cy="4491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Создание проблемной ситуации</a:t>
            </a:r>
            <a:endParaRPr lang="ru-RU" sz="40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- Что получилось?</a:t>
            </a:r>
            <a:endParaRPr lang="ru-RU" sz="2800" b="1" i="1" dirty="0"/>
          </a:p>
        </p:txBody>
      </p:sp>
      <p:pic>
        <p:nvPicPr>
          <p:cNvPr id="6146" name="Picture 2" descr="J:\фото\DSC07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285992"/>
            <a:ext cx="5334005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Анализ проблемной ситуации</a:t>
            </a:r>
            <a:endParaRPr lang="ru-RU" sz="36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2" descr="J:\фото\DSC0707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0002" y="1942205"/>
            <a:ext cx="5581996" cy="41896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Нахождение нового способа решения проблемы</a:t>
            </a:r>
            <a:endParaRPr lang="ru-RU" sz="40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Придумайте какие-то свои отличительные значки для первых звуков, чтобы было видно, что слова разные.</a:t>
            </a:r>
            <a:endParaRPr lang="ru-RU" dirty="0"/>
          </a:p>
        </p:txBody>
      </p:sp>
      <p:pic>
        <p:nvPicPr>
          <p:cNvPr id="5" name="Picture 2" descr="J:\фото\DSC07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000372"/>
            <a:ext cx="3571900" cy="3571900"/>
          </a:xfrm>
          <a:prstGeom prst="rect">
            <a:avLst/>
          </a:prstGeom>
          <a:noFill/>
        </p:spPr>
      </p:pic>
      <p:pic>
        <p:nvPicPr>
          <p:cNvPr id="6" name="Picture 3" descr="J:\фото\DSC070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000372"/>
            <a:ext cx="3809995" cy="35719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Урок обучения грамоте</a:t>
            </a:r>
            <a:b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(чтение)</a:t>
            </a:r>
            <a:endParaRPr lang="ru-RU" sz="4000" b="1" cap="none" dirty="0">
              <a:ln w="1905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в 1 классе</a:t>
            </a:r>
          </a:p>
          <a:p>
            <a:pPr algn="ctr"/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(система Д.Б. </a:t>
            </a:r>
            <a:r>
              <a:rPr lang="ru-RU" sz="3200" dirty="0" err="1" smtClean="0"/>
              <a:t>Эльконина</a:t>
            </a:r>
            <a:r>
              <a:rPr lang="ru-RU" sz="3200" dirty="0" smtClean="0"/>
              <a:t> – В.В. Давыдова)</a:t>
            </a:r>
          </a:p>
          <a:p>
            <a:pPr algn="ctr"/>
            <a:endParaRPr lang="ru-RU" sz="3200" dirty="0" smtClean="0"/>
          </a:p>
          <a:p>
            <a:pPr algn="ctr"/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Нахождение нового способа решения проблемы</a:t>
            </a:r>
            <a:endParaRPr lang="ru-RU" dirty="0"/>
          </a:p>
        </p:txBody>
      </p:sp>
      <p:pic>
        <p:nvPicPr>
          <p:cNvPr id="4" name="Picture 2" descr="J:\фото\DSC070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129" y="1643050"/>
            <a:ext cx="3240953" cy="2427059"/>
          </a:xfrm>
          <a:prstGeom prst="rect">
            <a:avLst/>
          </a:prstGeom>
          <a:noFill/>
        </p:spPr>
      </p:pic>
      <p:pic>
        <p:nvPicPr>
          <p:cNvPr id="5" name="Picture 3" descr="J:\фото\DSC07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3534950" cy="2500329"/>
          </a:xfrm>
          <a:prstGeom prst="rect">
            <a:avLst/>
          </a:prstGeom>
          <a:noFill/>
        </p:spPr>
      </p:pic>
      <p:pic>
        <p:nvPicPr>
          <p:cNvPr id="6" name="Picture 3" descr="J:\фото\DSC07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206106"/>
            <a:ext cx="3286148" cy="2324348"/>
          </a:xfrm>
          <a:prstGeom prst="rect">
            <a:avLst/>
          </a:prstGeom>
          <a:noFill/>
        </p:spPr>
      </p:pic>
      <p:pic>
        <p:nvPicPr>
          <p:cNvPr id="7" name="Picture 5" descr="J:\фото\DSC070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4237315"/>
            <a:ext cx="3500462" cy="23014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Формулирование учебной задачи учителем и учащимися</a:t>
            </a:r>
            <a:endParaRPr lang="ru-RU" sz="32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11" descr="IMGA094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85786" y="2571744"/>
            <a:ext cx="2439785" cy="1828800"/>
          </a:xfrm>
          <a:noFill/>
          <a:ln/>
        </p:spPr>
      </p:pic>
      <p:pic>
        <p:nvPicPr>
          <p:cNvPr id="5" name="Picture 2" descr="J:\фото\DSC07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643050"/>
            <a:ext cx="4667251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Рефлексия</a:t>
            </a:r>
            <a:endParaRPr lang="ru-RU" sz="4000" b="1" cap="none" dirty="0">
              <a:ln w="19050">
                <a:solidFill>
                  <a:schemeClr val="accent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6" descr="IMGA002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9551" y="1785926"/>
            <a:ext cx="6250532" cy="4687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Тема «Буква как знак звука»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ru-RU" sz="3200" dirty="0" smtClean="0"/>
          </a:p>
          <a:p>
            <a:pPr>
              <a:buFont typeface="Wingdings" pitchFamily="2" charset="2"/>
              <a:buChar char="v"/>
            </a:pP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b="1" i="1" dirty="0" smtClean="0"/>
              <a:t>Цель:</a:t>
            </a:r>
            <a:r>
              <a:rPr lang="ru-RU" sz="3200" dirty="0" smtClean="0"/>
              <a:t> создать ситуацию     необходимости введения знаков для обозначения звуков, открыть букву как знак звука.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Задачи урока:</a:t>
            </a:r>
            <a:endParaRPr lang="ru-RU" sz="4000" b="1" cap="none" dirty="0">
              <a:ln w="1905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2800" dirty="0" smtClean="0"/>
              <a:t>	</a:t>
            </a:r>
            <a:r>
              <a:rPr lang="ru-RU" sz="2800" b="1" i="1" dirty="0" smtClean="0"/>
              <a:t>Образовательные:</a:t>
            </a:r>
          </a:p>
          <a:p>
            <a:pPr>
              <a:buNone/>
            </a:pPr>
            <a:r>
              <a:rPr lang="ru-RU" sz="2800" dirty="0" smtClean="0"/>
              <a:t>	- формировать представление детей о букве как знаке звука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2800" b="1" i="1" dirty="0" smtClean="0"/>
              <a:t>Развивающие:</a:t>
            </a:r>
          </a:p>
          <a:p>
            <a:pPr>
              <a:buNone/>
            </a:pPr>
            <a:r>
              <a:rPr lang="ru-RU" sz="2800" dirty="0" smtClean="0"/>
              <a:t>	- развивать логическое мышление, речь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	</a:t>
            </a:r>
            <a:r>
              <a:rPr lang="ru-RU" sz="2800" b="1" i="1" dirty="0" smtClean="0"/>
              <a:t>Воспитательные:</a:t>
            </a:r>
          </a:p>
          <a:p>
            <a:pPr>
              <a:buNone/>
            </a:pPr>
            <a:r>
              <a:rPr lang="ru-RU" sz="2800" dirty="0" smtClean="0"/>
              <a:t>	- развивать коммуникативные навыки через работу в парах, в группах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Основные характеристики урока</a:t>
            </a:r>
            <a:endParaRPr lang="ru-RU" sz="4000" b="1" cap="none" dirty="0">
              <a:ln w="1905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000" b="1" i="1" dirty="0" smtClean="0"/>
              <a:t>Технология:</a:t>
            </a:r>
            <a:r>
              <a:rPr lang="ru-RU" sz="3000" dirty="0" smtClean="0"/>
              <a:t> система развивающего обучения</a:t>
            </a:r>
          </a:p>
          <a:p>
            <a:r>
              <a:rPr lang="ru-RU" sz="3000" b="1" i="1" dirty="0" smtClean="0"/>
              <a:t>Тип урока: </a:t>
            </a:r>
            <a:r>
              <a:rPr lang="ru-RU" sz="3000" dirty="0" smtClean="0"/>
              <a:t>урок постановки учебной задачи</a:t>
            </a:r>
          </a:p>
          <a:p>
            <a:r>
              <a:rPr lang="ru-RU" sz="3000" b="1" i="1" dirty="0" smtClean="0"/>
              <a:t>Форма работы: </a:t>
            </a:r>
            <a:r>
              <a:rPr lang="ru-RU" sz="3000" dirty="0" smtClean="0"/>
              <a:t>индивидуальная, парная, групповая</a:t>
            </a:r>
          </a:p>
          <a:p>
            <a:r>
              <a:rPr lang="ru-RU" sz="3000" b="1" i="1" dirty="0" smtClean="0"/>
              <a:t>Методы обучения: </a:t>
            </a:r>
            <a:r>
              <a:rPr lang="ru-RU" sz="3000" dirty="0" smtClean="0"/>
              <a:t>проблемный, поисковый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Структура урока </a:t>
            </a:r>
            <a:endParaRPr lang="ru-RU" sz="4000" b="1" cap="none" dirty="0">
              <a:ln w="1905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Межличностный контакт</a:t>
            </a:r>
          </a:p>
          <a:p>
            <a:r>
              <a:rPr lang="ru-RU" sz="2800" dirty="0" smtClean="0"/>
              <a:t>Включение детей в конкретную учебную деятельность (создание ситуации успеха)</a:t>
            </a:r>
          </a:p>
          <a:p>
            <a:r>
              <a:rPr lang="ru-RU" sz="2800" dirty="0" smtClean="0"/>
              <a:t>Создание проблемной ситуации</a:t>
            </a:r>
          </a:p>
          <a:p>
            <a:r>
              <a:rPr lang="ru-RU" sz="2800" dirty="0" smtClean="0"/>
              <a:t>Организация учебных действий детей по анализу проблемной ситуации</a:t>
            </a:r>
          </a:p>
          <a:p>
            <a:r>
              <a:rPr lang="ru-RU" sz="2800" dirty="0" smtClean="0"/>
              <a:t>Нахождение нового способа решения задачи</a:t>
            </a:r>
          </a:p>
          <a:p>
            <a:r>
              <a:rPr lang="ru-RU" sz="2800" dirty="0" smtClean="0"/>
              <a:t>Развязка, рефлексия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Формируемые умения</a:t>
            </a:r>
            <a:endParaRPr lang="ru-RU" sz="4000" b="1" cap="none" dirty="0">
              <a:ln w="1905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b="1" i="1" dirty="0" smtClean="0"/>
              <a:t>	</a:t>
            </a:r>
            <a:r>
              <a:rPr lang="ru-RU" sz="2600" b="1" i="1" dirty="0" smtClean="0"/>
              <a:t>Предметные: </a:t>
            </a:r>
            <a:r>
              <a:rPr lang="ru-RU" dirty="0" smtClean="0"/>
              <a:t>осознание буквы как знака,  понятного всем людям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Универсальные учебные действия</a:t>
            </a:r>
          </a:p>
          <a:p>
            <a:pPr>
              <a:buNone/>
            </a:pPr>
            <a:r>
              <a:rPr lang="ru-RU" b="1" i="1" dirty="0" smtClean="0"/>
              <a:t>Регулятивные:</a:t>
            </a:r>
            <a:r>
              <a:rPr lang="ru-RU" dirty="0" smtClean="0"/>
              <a:t> принимать и сохранять учебную задачу, соответствующую этапу обучения, действовать с учетом выделенных учителем ориентиров действия, адекватно воспринимать оценки учителя, товарищей, оценивать ход и результат выполнения задания, сравнивать свои ответы с ответами товарищей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Познавательные: </a:t>
            </a:r>
            <a:r>
              <a:rPr lang="ru-RU" dirty="0" smtClean="0"/>
              <a:t>проводить сравнение, классификацию, обобщать, использовать знаково-символические средства для решения задачи, соотносить изучаемый материал с собственным опытом</a:t>
            </a:r>
          </a:p>
          <a:p>
            <a:pPr>
              <a:buNone/>
            </a:pP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Формируемые умения</a:t>
            </a:r>
            <a:b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2700" b="1" cap="none" dirty="0">
              <a:ln w="1905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b="1" i="1" dirty="0" smtClean="0"/>
              <a:t>Коммуникативные: </a:t>
            </a:r>
            <a:r>
              <a:rPr lang="ru-RU" sz="2000" dirty="0" smtClean="0"/>
              <a:t>уметь работать в парах, группах, внимательно слушать друг друга, высказывать свое мнение</a:t>
            </a:r>
          </a:p>
          <a:p>
            <a:pPr>
              <a:buNone/>
            </a:pPr>
            <a:r>
              <a:rPr lang="ru-RU" b="1" i="1" dirty="0" smtClean="0"/>
              <a:t>Личностные:</a:t>
            </a:r>
            <a:r>
              <a:rPr lang="ru-RU" sz="2000" b="1" i="1" dirty="0" smtClean="0"/>
              <a:t> </a:t>
            </a:r>
            <a:r>
              <a:rPr lang="ru-RU" sz="2000" dirty="0" smtClean="0"/>
              <a:t>сохранить мотивацию и интерес к изучению нового материала на протяжении всего урока, создать комфортный психологический настрой на успешную работу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Ход урока</a:t>
            </a:r>
            <a:br>
              <a:rPr lang="ru-RU" sz="4000" b="1" cap="none" dirty="0" smtClean="0">
                <a:ln w="19050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4000" b="1" cap="none" dirty="0">
              <a:ln w="19050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i="1" dirty="0" smtClean="0"/>
              <a:t>Организационный момент</a:t>
            </a:r>
          </a:p>
          <a:p>
            <a:pPr>
              <a:buNone/>
            </a:pPr>
            <a:r>
              <a:rPr lang="ru-RU" sz="2800" b="1" i="1" dirty="0" smtClean="0"/>
              <a:t>Задача:</a:t>
            </a:r>
            <a:r>
              <a:rPr lang="ru-RU" sz="2800" dirty="0" smtClean="0"/>
              <a:t> </a:t>
            </a:r>
            <a:r>
              <a:rPr lang="ru-RU" sz="2600" dirty="0" smtClean="0">
                <a:latin typeface="Arial" pitchFamily="34" charset="0"/>
                <a:cs typeface="Arial" pitchFamily="34" charset="0"/>
              </a:rPr>
              <a:t>подготовить учащихся к работе, обеспечить внешнюю благоприятную обстановку для работы, психологически настроить ребят на совместную деятельность.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1026" name="Picture 2" descr="J:\фото\DSC0707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857364"/>
            <a:ext cx="407196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600</TotalTime>
  <Words>290</Words>
  <Application>Microsoft Office PowerPoint</Application>
  <PresentationFormat>Экран (4:3)</PresentationFormat>
  <Paragraphs>79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 </vt:lpstr>
      <vt:lpstr>Урок обучения грамоте (чтение)</vt:lpstr>
      <vt:lpstr>Тема «Буква как знак звука»</vt:lpstr>
      <vt:lpstr>Задачи урока:</vt:lpstr>
      <vt:lpstr>Основные характеристики урока</vt:lpstr>
      <vt:lpstr>Структура урока </vt:lpstr>
      <vt:lpstr>Формируемые умения</vt:lpstr>
      <vt:lpstr>Формируемые умения </vt:lpstr>
      <vt:lpstr>Ход урока </vt:lpstr>
      <vt:lpstr>Создание «ситуации успеха»</vt:lpstr>
      <vt:lpstr>Создание «ситуации успеха»</vt:lpstr>
      <vt:lpstr>Создание «ситуации успеха» </vt:lpstr>
      <vt:lpstr>Создание ситуации успеха</vt:lpstr>
      <vt:lpstr>Создание проблемной ситуации </vt:lpstr>
      <vt:lpstr>Создание проблемной ситуации</vt:lpstr>
      <vt:lpstr>Создание проблемной ситуации</vt:lpstr>
      <vt:lpstr>Создание проблемной ситуации</vt:lpstr>
      <vt:lpstr>Анализ проблемной ситуации</vt:lpstr>
      <vt:lpstr>Нахождение нового способа решения проблемы</vt:lpstr>
      <vt:lpstr>Нахождение нового способа решения проблемы</vt:lpstr>
      <vt:lpstr>Формулирование учебной задачи учителем и учащимися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Катя</dc:creator>
  <cp:lastModifiedBy>Катя</cp:lastModifiedBy>
  <cp:revision>57</cp:revision>
  <dcterms:created xsi:type="dcterms:W3CDTF">2012-10-21T05:32:09Z</dcterms:created>
  <dcterms:modified xsi:type="dcterms:W3CDTF">2012-10-31T08:36:01Z</dcterms:modified>
</cp:coreProperties>
</file>