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63" r:id="rId2"/>
    <p:sldId id="258" r:id="rId3"/>
    <p:sldId id="273" r:id="rId4"/>
    <p:sldId id="274" r:id="rId5"/>
    <p:sldId id="256" r:id="rId6"/>
    <p:sldId id="264" r:id="rId7"/>
    <p:sldId id="265" r:id="rId8"/>
    <p:sldId id="266" r:id="rId9"/>
    <p:sldId id="275" r:id="rId10"/>
    <p:sldId id="268" r:id="rId11"/>
    <p:sldId id="267" r:id="rId12"/>
    <p:sldId id="269" r:id="rId13"/>
    <p:sldId id="270" r:id="rId14"/>
    <p:sldId id="271" r:id="rId15"/>
    <p:sldId id="272" r:id="rId16"/>
    <p:sldId id="27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D96C82CE-6C35-4F63-817E-E298718615D6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0F2A5E3D-F11F-40A0-8EF0-6F060AC42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37D12E-0368-4AF8-9117-784DA431D4CB}" type="slidenum">
              <a:rPr lang="ru-RU">
                <a:latin typeface="Arial" charset="0"/>
              </a:rPr>
              <a:pPr/>
              <a:t>6</a:t>
            </a:fld>
            <a:endParaRPr lang="ru-RU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428CA-D3FC-4D52-828C-FC9EF4C4EA55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C325C-8C6A-482C-87B5-BB889A5D3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6370F-ACE1-460D-9D99-4C7DC467400B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F6FC3-F1F5-4449-863C-E61ACFC83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21D04-7297-4FCA-BCEB-1D89B7637D77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D4C69-7E65-47E9-A22F-DAE23D931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6B87C-A69E-44EF-B179-DF2BFE5777F3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17113-731D-4B5A-9E5D-9507FAADE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02E89-8B7C-4ABA-A3BC-82498538B1EB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12023-1A4E-49BB-92F7-61ED22C5A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887B3-5F67-4F79-A44B-6E6F4203A40A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166C2-B648-4F3B-8CA1-F0FEB2C2E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A4256-8D34-4C79-A4DE-DBC065CB06C5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7AEB3-E700-4CC8-9A0F-5CC8686E7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69142-A1D1-4F23-BB62-A4908E808245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EB6C9-1C88-4B09-B74F-37302A389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D6C19-49BB-49FE-A1A6-B40029561E82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23860-B639-4D18-8199-B743FCBCF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8CF99-D7E9-4696-A0A3-2042DC6FE6EA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EC8E2-8E29-4484-942C-30FD4F1338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C6AAF-AABD-4525-94BB-CF30AB667F0C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A7D09-C94C-4D04-8D81-4FC4399DE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86EA1A-C4F1-43B9-BBF8-0A81CA564F2C}" type="datetimeFigureOut">
              <a:rPr lang="ru-RU"/>
              <a:pPr>
                <a:defRPr/>
              </a:pPr>
              <a:t>26.10.2009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B75A52-9A1F-4AF5-AA87-F3DFA17BF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1" r:id="rId4"/>
    <p:sldLayoutId id="2147483717" r:id="rId5"/>
    <p:sldLayoutId id="2147483712" r:id="rId6"/>
    <p:sldLayoutId id="2147483718" r:id="rId7"/>
    <p:sldLayoutId id="2147483719" r:id="rId8"/>
    <p:sldLayoutId id="2147483720" r:id="rId9"/>
    <p:sldLayoutId id="2147483713" r:id="rId10"/>
    <p:sldLayoutId id="21474837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56;&#1072;&#1079;&#1083;&#1080;&#1095;&#1072;&#1077;&#1084;%20&#1079;&#1074;&#1091;&#1082;&#1080;%20&#1080;%20&#1073;&#1091;&#1082;&#1074;&#1099;.pptx" TargetMode="External"/><Relationship Id="rId2" Type="http://schemas.openxmlformats.org/officeDocument/2006/relationships/hyperlink" Target="&#1059;&#1088;%2031&#1095;&#1090;&#1077;&#1085;&#1080;&#1077;%20&#1089;&#1083;&#1086;&#1074;%20&#1080;%20&#1089;&#1083;&#1086;&#1075;&#1086;&#1074;%20&#1089;%20&#1080;&#1079;&#1091;&#1095;&#1077;&#1085;&#1085;&#1099;&#1084;&#1080;%20&#1073;&#1091;&#1082;&#1074;&#1072;&#1084;&#1080;.ppt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10"/>
          <p:cNvGrpSpPr>
            <a:grpSpLocks/>
          </p:cNvGrpSpPr>
          <p:nvPr/>
        </p:nvGrpSpPr>
        <p:grpSpPr bwMode="auto">
          <a:xfrm>
            <a:off x="1928813" y="2500313"/>
            <a:ext cx="5572125" cy="1285875"/>
            <a:chOff x="2000232" y="2071678"/>
            <a:chExt cx="5572164" cy="1285884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2000232" y="2071678"/>
              <a:ext cx="4000528" cy="128588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251" name="TextBox 12">
              <a:hlinkClick r:id="rId2" action="ppaction://hlinkpres?slideindex=5&amp;slidetitle=Слайд 5"/>
            </p:cNvPr>
            <p:cNvSpPr txBox="1">
              <a:spLocks noChangeArrowheads="1"/>
            </p:cNvSpPr>
            <p:nvPr/>
          </p:nvSpPr>
          <p:spPr bwMode="auto">
            <a:xfrm>
              <a:off x="2000232" y="2071678"/>
              <a:ext cx="5572164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ru-RU" sz="4400" dirty="0"/>
                <a:t> </a:t>
              </a:r>
              <a:r>
                <a:rPr lang="ru-RU" sz="2800" dirty="0">
                  <a:hlinkClick r:id="rId3" action="ppaction://hlinkpres?slideindex=5&amp;slidetitle=Слайд 5"/>
                </a:rPr>
                <a:t>звонкие – глухие</a:t>
              </a:r>
            </a:p>
            <a:p>
              <a:r>
                <a:rPr lang="ru-RU" sz="2800" dirty="0">
                  <a:hlinkClick r:id="rId3" action="ppaction://hlinkpres?slideindex=5&amp;slidetitle=Слайд 5"/>
                </a:rPr>
                <a:t>    согласные</a:t>
              </a:r>
              <a:endParaRPr lang="ru-RU" sz="2800" dirty="0"/>
            </a:p>
          </p:txBody>
        </p:sp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Учимся Различать звуки и буквы</a:t>
            </a:r>
            <a:endParaRPr lang="ru-RU" dirty="0"/>
          </a:p>
        </p:txBody>
      </p:sp>
      <p:grpSp>
        <p:nvGrpSpPr>
          <p:cNvPr id="10244" name="Группа 21"/>
          <p:cNvGrpSpPr>
            <a:grpSpLocks/>
          </p:cNvGrpSpPr>
          <p:nvPr/>
        </p:nvGrpSpPr>
        <p:grpSpPr bwMode="auto">
          <a:xfrm>
            <a:off x="2000250" y="1643063"/>
            <a:ext cx="3214688" cy="596900"/>
            <a:chOff x="2000232" y="1643050"/>
            <a:chExt cx="3214710" cy="596935"/>
          </a:xfrm>
        </p:grpSpPr>
        <p:sp>
          <p:nvSpPr>
            <p:cNvPr id="9" name="Скругленный прямоугольник 8">
              <a:hlinkClick r:id="rId2" action="ppaction://hlinkpres?slideindex=2&amp;slidetitle=Слайд 2"/>
            </p:cNvPr>
            <p:cNvSpPr/>
            <p:nvPr/>
          </p:nvSpPr>
          <p:spPr>
            <a:xfrm>
              <a:off x="2000232" y="1643050"/>
              <a:ext cx="3214710" cy="59693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249" name="TextBox 17"/>
            <p:cNvSpPr txBox="1">
              <a:spLocks noChangeArrowheads="1"/>
            </p:cNvSpPr>
            <p:nvPr/>
          </p:nvSpPr>
          <p:spPr bwMode="auto">
            <a:xfrm>
              <a:off x="2214546" y="1643050"/>
              <a:ext cx="242889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ru-RU" sz="2800" dirty="0"/>
                <a:t> </a:t>
              </a:r>
              <a:r>
                <a:rPr lang="ru-RU" sz="2800" dirty="0">
                  <a:hlinkClick r:id="rId3" action="ppaction://hlinkpres?slideindex=2&amp;slidetitle=Слайд 2"/>
                </a:rPr>
                <a:t>гласные</a:t>
              </a:r>
              <a:endParaRPr lang="ru-RU" sz="2800" dirty="0"/>
            </a:p>
          </p:txBody>
        </p:sp>
      </p:grpSp>
      <p:grpSp>
        <p:nvGrpSpPr>
          <p:cNvPr id="10245" name="Группа 18"/>
          <p:cNvGrpSpPr>
            <a:grpSpLocks/>
          </p:cNvGrpSpPr>
          <p:nvPr/>
        </p:nvGrpSpPr>
        <p:grpSpPr bwMode="auto">
          <a:xfrm>
            <a:off x="1928813" y="4000500"/>
            <a:ext cx="5572125" cy="1285875"/>
            <a:chOff x="2000232" y="2071678"/>
            <a:chExt cx="5572164" cy="1285884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2000232" y="2071678"/>
              <a:ext cx="4000528" cy="128588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247" name="TextBox 20">
              <a:hlinkClick r:id="rId2" action="ppaction://hlinkpres?slideindex=12&amp;slidetitle=Слайд 12"/>
            </p:cNvPr>
            <p:cNvSpPr txBox="1">
              <a:spLocks noChangeArrowheads="1"/>
            </p:cNvSpPr>
            <p:nvPr/>
          </p:nvSpPr>
          <p:spPr bwMode="auto">
            <a:xfrm>
              <a:off x="2000232" y="2071678"/>
              <a:ext cx="5572164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ru-RU" sz="4400" dirty="0"/>
                <a:t> </a:t>
              </a:r>
              <a:r>
                <a:rPr lang="ru-RU" sz="2800" dirty="0">
                  <a:hlinkClick r:id="rId3" action="ppaction://hlinkpres?slideindex=12&amp;slidetitle=Слайд 12"/>
                </a:rPr>
                <a:t>твердые – мягкие</a:t>
              </a:r>
            </a:p>
            <a:p>
              <a:r>
                <a:rPr lang="ru-RU" sz="2800" dirty="0">
                  <a:hlinkClick r:id="rId3" action="ppaction://hlinkpres?slideindex=12&amp;slidetitle=Слайд 12"/>
                </a:rPr>
                <a:t>    согласные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Группа 25"/>
          <p:cNvGrpSpPr>
            <a:grpSpLocks/>
          </p:cNvGrpSpPr>
          <p:nvPr/>
        </p:nvGrpSpPr>
        <p:grpSpPr bwMode="auto">
          <a:xfrm>
            <a:off x="1143000" y="642938"/>
            <a:ext cx="2786063" cy="1714500"/>
            <a:chOff x="1142976" y="642918"/>
            <a:chExt cx="2786063" cy="171451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142976" y="642918"/>
              <a:ext cx="2286000" cy="17145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9480" name="TextBox 6"/>
            <p:cNvSpPr txBox="1">
              <a:spLocks noChangeArrowheads="1"/>
            </p:cNvSpPr>
            <p:nvPr/>
          </p:nvSpPr>
          <p:spPr bwMode="auto">
            <a:xfrm>
              <a:off x="1142976" y="928670"/>
              <a:ext cx="2786063" cy="1354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Franklin Gothic Book" pitchFamily="34" charset="0"/>
                </a:rPr>
                <a:t>С  буквой «з» - животное,</a:t>
              </a:r>
            </a:p>
            <a:p>
              <a:r>
                <a:rPr lang="ru-RU" sz="1600">
                  <a:latin typeface="Franklin Gothic Book" pitchFamily="34" charset="0"/>
                </a:rPr>
                <a:t>До того голодное,</a:t>
              </a:r>
            </a:p>
            <a:p>
              <a:r>
                <a:rPr lang="ru-RU" sz="1600">
                  <a:latin typeface="Franklin Gothic Book" pitchFamily="34" charset="0"/>
                </a:rPr>
                <a:t>Съем и ветки, и траву, коврик, веник и метлу.</a:t>
              </a:r>
            </a:p>
            <a:p>
              <a:endParaRPr lang="ru-RU">
                <a:latin typeface="Franklin Gothic Book" pitchFamily="34" charset="0"/>
              </a:endParaRPr>
            </a:p>
          </p:txBody>
        </p:sp>
      </p:grp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928688" y="3214688"/>
            <a:ext cx="3071812" cy="714375"/>
            <a:chOff x="1214414" y="3714752"/>
            <a:chExt cx="3071834" cy="7143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478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latin typeface="Franklin Gothic Book" pitchFamily="34" charset="0"/>
                </a:rPr>
                <a:t>ко</a:t>
              </a:r>
              <a:r>
                <a:rPr lang="ru-RU" sz="4000" dirty="0">
                  <a:solidFill>
                    <a:srgbClr val="FFFF00"/>
                  </a:solidFill>
                  <a:latin typeface="Franklin Gothic Book" pitchFamily="34" charset="0"/>
                </a:rPr>
                <a:t>з</a:t>
              </a:r>
              <a:r>
                <a:rPr lang="ru-RU" sz="4000" dirty="0">
                  <a:latin typeface="Franklin Gothic Book" pitchFamily="34" charset="0"/>
                </a:rPr>
                <a:t>а</a:t>
              </a:r>
            </a:p>
          </p:txBody>
        </p:sp>
      </p:grpSp>
      <p:sp>
        <p:nvSpPr>
          <p:cNvPr id="10" name="Стрелка вправо 9"/>
          <p:cNvSpPr/>
          <p:nvPr/>
        </p:nvSpPr>
        <p:spPr>
          <a:xfrm>
            <a:off x="4214813" y="1571625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5929313" y="500063"/>
            <a:ext cx="1857375" cy="2143125"/>
            <a:chOff x="5286380" y="714356"/>
            <a:chExt cx="3286148" cy="214314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286380" y="714356"/>
              <a:ext cx="3286148" cy="21431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9476" name="TextBox 11"/>
            <p:cNvSpPr txBox="1">
              <a:spLocks noChangeArrowheads="1"/>
            </p:cNvSpPr>
            <p:nvPr/>
          </p:nvSpPr>
          <p:spPr bwMode="auto">
            <a:xfrm>
              <a:off x="5572132" y="928671"/>
              <a:ext cx="3000396" cy="1286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Franklin Gothic Book" pitchFamily="34" charset="0"/>
                </a:rPr>
                <a:t>С буквой «С» – я нужный инструмент в селе,</a:t>
              </a:r>
            </a:p>
            <a:p>
              <a:r>
                <a:rPr lang="ru-RU">
                  <a:latin typeface="Franklin Gothic Book" pitchFamily="34" charset="0"/>
                </a:rPr>
                <a:t>Будет сено и корове, и козе.</a:t>
              </a:r>
            </a:p>
          </p:txBody>
        </p:sp>
      </p:grpSp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5357813" y="3286125"/>
            <a:ext cx="3071812" cy="714375"/>
            <a:chOff x="1214414" y="3714752"/>
            <a:chExt cx="3071834" cy="7143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474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latin typeface="Franklin Gothic Book" pitchFamily="34" charset="0"/>
                </a:rPr>
                <a:t>ко</a:t>
              </a:r>
              <a:r>
                <a:rPr lang="ru-RU" sz="4000" dirty="0">
                  <a:solidFill>
                    <a:srgbClr val="0070C0"/>
                  </a:solidFill>
                  <a:latin typeface="Franklin Gothic Book" pitchFamily="34" charset="0"/>
                </a:rPr>
                <a:t>с</a:t>
              </a:r>
              <a:r>
                <a:rPr lang="ru-RU" sz="4000" dirty="0">
                  <a:latin typeface="Franklin Gothic Book" pitchFamily="34" charset="0"/>
                </a:rPr>
                <a:t>а</a:t>
              </a:r>
            </a:p>
          </p:txBody>
        </p:sp>
      </p:grpSp>
      <p:sp>
        <p:nvSpPr>
          <p:cNvPr id="17" name="Стрелка вправо 16"/>
          <p:cNvSpPr/>
          <p:nvPr/>
        </p:nvSpPr>
        <p:spPr>
          <a:xfrm>
            <a:off x="4572000" y="350043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перфолента 18"/>
          <p:cNvSpPr/>
          <p:nvPr/>
        </p:nvSpPr>
        <p:spPr>
          <a:xfrm>
            <a:off x="785813" y="4143375"/>
            <a:ext cx="3143250" cy="6429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Подбери рисунок</a:t>
            </a:r>
          </a:p>
        </p:txBody>
      </p:sp>
      <p:grpSp>
        <p:nvGrpSpPr>
          <p:cNvPr id="7" name="Группа 19"/>
          <p:cNvGrpSpPr>
            <a:grpSpLocks/>
          </p:cNvGrpSpPr>
          <p:nvPr/>
        </p:nvGrpSpPr>
        <p:grpSpPr bwMode="auto">
          <a:xfrm>
            <a:off x="0" y="5000625"/>
            <a:ext cx="5857875" cy="642938"/>
            <a:chOff x="285720" y="3857628"/>
            <a:chExt cx="5857916" cy="642942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85720" y="3857628"/>
              <a:ext cx="4357719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72" name="TextBox 21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На лугу пасется … .</a:t>
              </a:r>
            </a:p>
          </p:txBody>
        </p:sp>
      </p:grpSp>
      <p:grpSp>
        <p:nvGrpSpPr>
          <p:cNvPr id="9" name="Группа 22"/>
          <p:cNvGrpSpPr>
            <a:grpSpLocks/>
          </p:cNvGrpSpPr>
          <p:nvPr/>
        </p:nvGrpSpPr>
        <p:grpSpPr bwMode="auto">
          <a:xfrm>
            <a:off x="0" y="5786438"/>
            <a:ext cx="5072063" cy="642937"/>
            <a:chOff x="214282" y="4643446"/>
            <a:chExt cx="5072098" cy="642942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14282" y="4643446"/>
              <a:ext cx="4357718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470" name="TextBox 24"/>
            <p:cNvSpPr txBox="1">
              <a:spLocks noChangeArrowheads="1"/>
            </p:cNvSpPr>
            <p:nvPr/>
          </p:nvSpPr>
          <p:spPr bwMode="auto">
            <a:xfrm>
              <a:off x="214282" y="4786322"/>
              <a:ext cx="507209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Коси, …, пока роса.</a:t>
              </a:r>
            </a:p>
          </p:txBody>
        </p:sp>
      </p:grp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00042"/>
            <a:ext cx="2357454" cy="205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28604"/>
            <a:ext cx="185738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15231 C 0.14253 0.29606 0.28385 0.44004 0.34062 0.4979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33333E-6 C 0.04306 0.25694 0.08663 0.51412 0.10434 0.6173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3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Группа 18"/>
          <p:cNvGrpSpPr>
            <a:grpSpLocks/>
          </p:cNvGrpSpPr>
          <p:nvPr/>
        </p:nvGrpSpPr>
        <p:grpSpPr bwMode="auto">
          <a:xfrm>
            <a:off x="1143000" y="642938"/>
            <a:ext cx="3071813" cy="1928812"/>
            <a:chOff x="1143001" y="642939"/>
            <a:chExt cx="3071812" cy="192880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143001" y="642939"/>
              <a:ext cx="2857499" cy="19288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0500" name="TextBox 6"/>
            <p:cNvSpPr txBox="1">
              <a:spLocks noChangeArrowheads="1"/>
            </p:cNvSpPr>
            <p:nvPr/>
          </p:nvSpPr>
          <p:spPr bwMode="auto">
            <a:xfrm>
              <a:off x="1428750" y="857250"/>
              <a:ext cx="2786063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Franklin Gothic Book" pitchFamily="34" charset="0"/>
                </a:rPr>
                <a:t>С буквой </a:t>
              </a:r>
              <a:r>
                <a:rPr lang="ru-RU" b="1">
                  <a:latin typeface="Franklin Gothic Book" pitchFamily="34" charset="0"/>
                </a:rPr>
                <a:t>«л» - </a:t>
              </a:r>
              <a:r>
                <a:rPr lang="ru-RU">
                  <a:latin typeface="Franklin Gothic Book" pitchFamily="34" charset="0"/>
                </a:rPr>
                <a:t>сами не едим,</a:t>
              </a:r>
            </a:p>
            <a:p>
              <a:r>
                <a:rPr lang="ru-RU">
                  <a:latin typeface="Franklin Gothic Book" pitchFamily="34" charset="0"/>
                </a:rPr>
                <a:t>А людей кормим, </a:t>
              </a:r>
            </a:p>
          </p:txBody>
        </p:sp>
      </p:grp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1214438" y="2857500"/>
            <a:ext cx="3071812" cy="714375"/>
            <a:chOff x="1214414" y="3714752"/>
            <a:chExt cx="3071834" cy="7143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498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solidFill>
                    <a:srgbClr val="00B0F0"/>
                  </a:solidFill>
                  <a:latin typeface="Franklin Gothic Book" pitchFamily="34" charset="0"/>
                </a:rPr>
                <a:t>л</a:t>
              </a:r>
              <a:r>
                <a:rPr lang="ru-RU" sz="4000">
                  <a:latin typeface="Franklin Gothic Book" pitchFamily="34" charset="0"/>
                </a:rPr>
                <a:t>ожки</a:t>
              </a:r>
            </a:p>
          </p:txBody>
        </p:sp>
      </p:grpSp>
      <p:sp>
        <p:nvSpPr>
          <p:cNvPr id="10" name="Стрелка вправо 9"/>
          <p:cNvSpPr/>
          <p:nvPr/>
        </p:nvSpPr>
        <p:spPr>
          <a:xfrm>
            <a:off x="4714875" y="150018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6143625" y="428625"/>
            <a:ext cx="2357438" cy="2071688"/>
            <a:chOff x="5286380" y="714356"/>
            <a:chExt cx="3286148" cy="214314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286380" y="714356"/>
              <a:ext cx="3286148" cy="21431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0496" name="TextBox 11"/>
            <p:cNvSpPr txBox="1">
              <a:spLocks noChangeArrowheads="1"/>
            </p:cNvSpPr>
            <p:nvPr/>
          </p:nvSpPr>
          <p:spPr bwMode="auto">
            <a:xfrm>
              <a:off x="5572132" y="928671"/>
              <a:ext cx="3000396" cy="646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Franklin Gothic Book" pitchFamily="34" charset="0"/>
                </a:rPr>
                <a:t>Букву «Л» на «Р» замени,</a:t>
              </a:r>
            </a:p>
            <a:p>
              <a:r>
                <a:rPr lang="ru-RU">
                  <a:latin typeface="Franklin Gothic Book" pitchFamily="34" charset="0"/>
                </a:rPr>
                <a:t>У козлят начнут расти </a:t>
              </a:r>
            </a:p>
          </p:txBody>
        </p:sp>
      </p:grpSp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5357813" y="2857500"/>
            <a:ext cx="3071812" cy="714375"/>
            <a:chOff x="1214414" y="3714752"/>
            <a:chExt cx="3071834" cy="7143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494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solidFill>
                    <a:srgbClr val="0070C0"/>
                  </a:solidFill>
                  <a:latin typeface="Franklin Gothic Book" pitchFamily="34" charset="0"/>
                </a:rPr>
                <a:t>р</a:t>
              </a:r>
              <a:r>
                <a:rPr lang="ru-RU" sz="4000">
                  <a:latin typeface="Franklin Gothic Book" pitchFamily="34" charset="0"/>
                </a:rPr>
                <a:t>ожки</a:t>
              </a:r>
            </a:p>
          </p:txBody>
        </p:sp>
      </p:grpSp>
      <p:sp>
        <p:nvSpPr>
          <p:cNvPr id="17" name="Стрелка вправо 16"/>
          <p:cNvSpPr/>
          <p:nvPr/>
        </p:nvSpPr>
        <p:spPr>
          <a:xfrm>
            <a:off x="4572000" y="3071813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57166"/>
            <a:ext cx="250033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00042"/>
            <a:ext cx="2857520" cy="2126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20490" name="Группа 21"/>
          <p:cNvGrpSpPr>
            <a:grpSpLocks/>
          </p:cNvGrpSpPr>
          <p:nvPr/>
        </p:nvGrpSpPr>
        <p:grpSpPr bwMode="auto">
          <a:xfrm>
            <a:off x="8072438" y="6000750"/>
            <a:ext cx="785812" cy="571500"/>
            <a:chOff x="8072462" y="6000768"/>
            <a:chExt cx="785818" cy="571504"/>
          </a:xfrm>
        </p:grpSpPr>
        <p:sp>
          <p:nvSpPr>
            <p:cNvPr id="20" name="Овал 19">
              <a:hlinkClick r:id="" action="ppaction://hlinkshowjump?jump=firstslide"/>
            </p:cNvPr>
            <p:cNvSpPr/>
            <p:nvPr/>
          </p:nvSpPr>
          <p:spPr>
            <a:xfrm>
              <a:off x="8072462" y="6000768"/>
              <a:ext cx="785818" cy="5715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 rot="16200000">
              <a:off x="8215338" y="6215082"/>
              <a:ext cx="428628" cy="14287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Группа 25"/>
          <p:cNvGrpSpPr>
            <a:grpSpLocks/>
          </p:cNvGrpSpPr>
          <p:nvPr/>
        </p:nvGrpSpPr>
        <p:grpSpPr bwMode="auto">
          <a:xfrm>
            <a:off x="1143000" y="642938"/>
            <a:ext cx="3071813" cy="1928812"/>
            <a:chOff x="1143001" y="642939"/>
            <a:chExt cx="3071812" cy="192880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143001" y="642939"/>
              <a:ext cx="2857499" cy="19288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1528" name="TextBox 6"/>
            <p:cNvSpPr txBox="1">
              <a:spLocks noChangeArrowheads="1"/>
            </p:cNvSpPr>
            <p:nvPr/>
          </p:nvSpPr>
          <p:spPr bwMode="auto">
            <a:xfrm>
              <a:off x="1428750" y="857250"/>
              <a:ext cx="2786063" cy="1477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dirty="0">
                  <a:latin typeface="Franklin Gothic Book" pitchFamily="34" charset="0"/>
                </a:rPr>
                <a:t>С [л´] – </a:t>
              </a:r>
              <a:r>
                <a:rPr lang="ru-RU" dirty="0" smtClean="0">
                  <a:latin typeface="Franklin Gothic Book" pitchFamily="34" charset="0"/>
                </a:rPr>
                <a:t>смягченным</a:t>
              </a:r>
              <a:r>
                <a:rPr lang="ru-RU" dirty="0">
                  <a:latin typeface="Franklin Gothic Book" pitchFamily="34" charset="0"/>
                </a:rPr>
                <a:t>,</a:t>
              </a:r>
            </a:p>
            <a:p>
              <a:r>
                <a:rPr lang="ru-RU" dirty="0">
                  <a:latin typeface="Franklin Gothic Book" pitchFamily="34" charset="0"/>
                </a:rPr>
                <a:t>Бываю канализационным,</a:t>
              </a:r>
            </a:p>
            <a:p>
              <a:r>
                <a:rPr lang="ru-RU" dirty="0">
                  <a:latin typeface="Franklin Gothic Book" pitchFamily="34" charset="0"/>
                </a:rPr>
                <a:t>Со мною открытым опасно вам быть,</a:t>
              </a:r>
            </a:p>
          </p:txBody>
        </p:sp>
      </p:grp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1071563" y="2857500"/>
            <a:ext cx="3071812" cy="714375"/>
            <a:chOff x="1214414" y="3714752"/>
            <a:chExt cx="3071834" cy="7143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526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latin typeface="Franklin Gothic Book" pitchFamily="34" charset="0"/>
                </a:rPr>
                <a:t>л</a:t>
              </a:r>
              <a:r>
                <a:rPr lang="ru-RU" sz="4000">
                  <a:solidFill>
                    <a:srgbClr val="FF0000"/>
                  </a:solidFill>
                  <a:latin typeface="Franklin Gothic Book" pitchFamily="34" charset="0"/>
                </a:rPr>
                <a:t>ю</a:t>
              </a:r>
              <a:r>
                <a:rPr lang="ru-RU" sz="4000">
                  <a:latin typeface="Franklin Gothic Book" pitchFamily="34" charset="0"/>
                </a:rPr>
                <a:t>к</a:t>
              </a:r>
            </a:p>
          </p:txBody>
        </p:sp>
      </p:grpSp>
      <p:sp>
        <p:nvSpPr>
          <p:cNvPr id="10" name="Стрелка вправо 9"/>
          <p:cNvSpPr/>
          <p:nvPr/>
        </p:nvSpPr>
        <p:spPr>
          <a:xfrm>
            <a:off x="4714875" y="150018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6357938" y="285750"/>
            <a:ext cx="1857375" cy="2357438"/>
            <a:chOff x="5286380" y="714356"/>
            <a:chExt cx="3286148" cy="214314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286380" y="714356"/>
              <a:ext cx="3286148" cy="21431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1524" name="TextBox 11"/>
            <p:cNvSpPr txBox="1">
              <a:spLocks noChangeArrowheads="1"/>
            </p:cNvSpPr>
            <p:nvPr/>
          </p:nvSpPr>
          <p:spPr bwMode="auto">
            <a:xfrm>
              <a:off x="5572131" y="928671"/>
              <a:ext cx="3000397" cy="955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Franklin Gothic Book" pitchFamily="34" charset="0"/>
                </a:rPr>
                <a:t>С твердым [л] – от меня у вас слезы могут быть </a:t>
              </a:r>
            </a:p>
          </p:txBody>
        </p:sp>
      </p:grpSp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5357813" y="2857500"/>
            <a:ext cx="3071812" cy="714375"/>
            <a:chOff x="1214414" y="3714752"/>
            <a:chExt cx="3071834" cy="7143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522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latin typeface="Franklin Gothic Book" pitchFamily="34" charset="0"/>
                </a:rPr>
                <a:t>л</a:t>
              </a:r>
              <a:r>
                <a:rPr lang="ru-RU" sz="4000">
                  <a:solidFill>
                    <a:srgbClr val="FF0000"/>
                  </a:solidFill>
                  <a:latin typeface="Franklin Gothic Book" pitchFamily="34" charset="0"/>
                </a:rPr>
                <a:t>у</a:t>
              </a:r>
              <a:r>
                <a:rPr lang="ru-RU" sz="4000">
                  <a:latin typeface="Franklin Gothic Book" pitchFamily="34" charset="0"/>
                </a:rPr>
                <a:t>к</a:t>
              </a:r>
            </a:p>
          </p:txBody>
        </p:sp>
      </p:grpSp>
      <p:sp>
        <p:nvSpPr>
          <p:cNvPr id="17" name="Стрелка вправо 16"/>
          <p:cNvSpPr/>
          <p:nvPr/>
        </p:nvSpPr>
        <p:spPr>
          <a:xfrm>
            <a:off x="4572000" y="3071813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14290"/>
            <a:ext cx="1857388" cy="2419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571480"/>
            <a:ext cx="2928958" cy="2007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9" name="Блок-схема: перфолента 18"/>
          <p:cNvSpPr/>
          <p:nvPr/>
        </p:nvSpPr>
        <p:spPr>
          <a:xfrm>
            <a:off x="714375" y="4000500"/>
            <a:ext cx="3143250" cy="6429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Подбери рисунок</a:t>
            </a:r>
          </a:p>
        </p:txBody>
      </p:sp>
      <p:grpSp>
        <p:nvGrpSpPr>
          <p:cNvPr id="7" name="Группа 19"/>
          <p:cNvGrpSpPr>
            <a:grpSpLocks/>
          </p:cNvGrpSpPr>
          <p:nvPr/>
        </p:nvGrpSpPr>
        <p:grpSpPr bwMode="auto">
          <a:xfrm>
            <a:off x="0" y="5000625"/>
            <a:ext cx="5857875" cy="642938"/>
            <a:chOff x="285720" y="3857628"/>
            <a:chExt cx="5857916" cy="642942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85720" y="3857628"/>
              <a:ext cx="4357719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520" name="TextBox 21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Лена ела горький</a:t>
              </a:r>
            </a:p>
          </p:txBody>
        </p:sp>
      </p:grpSp>
      <p:grpSp>
        <p:nvGrpSpPr>
          <p:cNvPr id="9" name="Группа 22"/>
          <p:cNvGrpSpPr>
            <a:grpSpLocks/>
          </p:cNvGrpSpPr>
          <p:nvPr/>
        </p:nvGrpSpPr>
        <p:grpSpPr bwMode="auto">
          <a:xfrm>
            <a:off x="0" y="5786438"/>
            <a:ext cx="6215063" cy="785812"/>
            <a:chOff x="214282" y="4643446"/>
            <a:chExt cx="6215074" cy="785818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14282" y="4643446"/>
              <a:ext cx="5214947" cy="78581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518" name="TextBox 24"/>
            <p:cNvSpPr txBox="1">
              <a:spLocks noChangeArrowheads="1"/>
            </p:cNvSpPr>
            <p:nvPr/>
          </p:nvSpPr>
          <p:spPr bwMode="auto">
            <a:xfrm>
              <a:off x="214282" y="4786322"/>
              <a:ext cx="62150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На дороге открыт канализационный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11111E-6 C -0.08767 0.1787 -0.17535 0.35741 -0.21025 0.4289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" y="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7 C 0.23021 0.24768 0.46093 0.4963 0.55347 0.5958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" y="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Группа 25"/>
          <p:cNvGrpSpPr>
            <a:grpSpLocks/>
          </p:cNvGrpSpPr>
          <p:nvPr/>
        </p:nvGrpSpPr>
        <p:grpSpPr bwMode="auto">
          <a:xfrm>
            <a:off x="1143000" y="642938"/>
            <a:ext cx="2857500" cy="1928812"/>
            <a:chOff x="1143001" y="642939"/>
            <a:chExt cx="2857496" cy="192880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143001" y="642939"/>
              <a:ext cx="2857496" cy="19288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2550" name="TextBox 6"/>
            <p:cNvSpPr txBox="1">
              <a:spLocks noChangeArrowheads="1"/>
            </p:cNvSpPr>
            <p:nvPr/>
          </p:nvSpPr>
          <p:spPr bwMode="auto">
            <a:xfrm>
              <a:off x="1428751" y="857250"/>
              <a:ext cx="242887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dirty="0">
                  <a:latin typeface="Franklin Gothic Book" pitchFamily="34" charset="0"/>
                </a:rPr>
                <a:t>Я с [л´]  смягченным – под землей –</a:t>
              </a:r>
            </a:p>
            <a:p>
              <a:r>
                <a:rPr lang="ru-RU" dirty="0">
                  <a:latin typeface="Franklin Gothic Book" pitchFamily="34" charset="0"/>
                </a:rPr>
                <a:t>Бываю каменный и бурый</a:t>
              </a:r>
              <a:r>
                <a:rPr lang="ru-RU" dirty="0" smtClean="0">
                  <a:latin typeface="Franklin Gothic Book" pitchFamily="34" charset="0"/>
                </a:rPr>
                <a:t>,</a:t>
              </a:r>
              <a:endParaRPr lang="ru-RU" dirty="0">
                <a:latin typeface="Franklin Gothic Book" pitchFamily="34" charset="0"/>
              </a:endParaRPr>
            </a:p>
          </p:txBody>
        </p:sp>
      </p:grp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1071563" y="2857500"/>
            <a:ext cx="3071812" cy="714375"/>
            <a:chOff x="1214414" y="3714752"/>
            <a:chExt cx="3071834" cy="7143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548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latin typeface="Franklin Gothic Book" pitchFamily="34" charset="0"/>
                </a:rPr>
                <a:t>уго</a:t>
              </a:r>
              <a:r>
                <a:rPr lang="ru-RU" sz="4000">
                  <a:solidFill>
                    <a:srgbClr val="92D050"/>
                  </a:solidFill>
                  <a:latin typeface="Franklin Gothic Book" pitchFamily="34" charset="0"/>
                </a:rPr>
                <a:t>ль</a:t>
              </a:r>
            </a:p>
          </p:txBody>
        </p:sp>
      </p:grpSp>
      <p:sp>
        <p:nvSpPr>
          <p:cNvPr id="10" name="Стрелка вправо 9"/>
          <p:cNvSpPr/>
          <p:nvPr/>
        </p:nvSpPr>
        <p:spPr>
          <a:xfrm>
            <a:off x="4714875" y="150018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6357938" y="285750"/>
            <a:ext cx="2071687" cy="2357438"/>
            <a:chOff x="5286380" y="714356"/>
            <a:chExt cx="3286148" cy="214314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286380" y="714356"/>
              <a:ext cx="3286148" cy="21431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2546" name="TextBox 11"/>
            <p:cNvSpPr txBox="1">
              <a:spLocks noChangeArrowheads="1"/>
            </p:cNvSpPr>
            <p:nvPr/>
          </p:nvSpPr>
          <p:spPr bwMode="auto">
            <a:xfrm>
              <a:off x="5572130" y="928671"/>
              <a:ext cx="3000398" cy="1594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Franklin Gothic Book" pitchFamily="34" charset="0"/>
                </a:rPr>
                <a:t>А с твердым – в комнате моей,</a:t>
              </a:r>
            </a:p>
            <a:p>
              <a:r>
                <a:rPr lang="ru-RU">
                  <a:latin typeface="Franklin Gothic Book" pitchFamily="34" charset="0"/>
                </a:rPr>
                <a:t>В геометрической фигуре</a:t>
              </a:r>
            </a:p>
          </p:txBody>
        </p:sp>
      </p:grpSp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5357813" y="2857500"/>
            <a:ext cx="3071812" cy="714375"/>
            <a:chOff x="1214414" y="3714752"/>
            <a:chExt cx="3071834" cy="7143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544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latin typeface="Franklin Gothic Book" pitchFamily="34" charset="0"/>
                </a:rPr>
                <a:t>уго</a:t>
              </a:r>
              <a:r>
                <a:rPr lang="ru-RU" sz="4000">
                  <a:solidFill>
                    <a:srgbClr val="00B0F0"/>
                  </a:solidFill>
                  <a:latin typeface="Franklin Gothic Book" pitchFamily="34" charset="0"/>
                </a:rPr>
                <a:t>л</a:t>
              </a:r>
            </a:p>
          </p:txBody>
        </p:sp>
      </p:grpSp>
      <p:sp>
        <p:nvSpPr>
          <p:cNvPr id="17" name="Стрелка вправо 16"/>
          <p:cNvSpPr/>
          <p:nvPr/>
        </p:nvSpPr>
        <p:spPr>
          <a:xfrm>
            <a:off x="4572000" y="3071813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перфолента 18"/>
          <p:cNvSpPr/>
          <p:nvPr/>
        </p:nvSpPr>
        <p:spPr>
          <a:xfrm>
            <a:off x="714375" y="4000500"/>
            <a:ext cx="3143250" cy="6429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Подбери </a:t>
            </a:r>
            <a:r>
              <a:rPr lang="en-US" dirty="0" smtClean="0"/>
              <a:t> </a:t>
            </a:r>
            <a:r>
              <a:rPr lang="ru-RU" dirty="0" smtClean="0"/>
              <a:t>слово</a:t>
            </a:r>
            <a:endParaRPr lang="ru-RU" dirty="0"/>
          </a:p>
        </p:txBody>
      </p:sp>
      <p:grpSp>
        <p:nvGrpSpPr>
          <p:cNvPr id="7" name="Группа 19"/>
          <p:cNvGrpSpPr>
            <a:grpSpLocks/>
          </p:cNvGrpSpPr>
          <p:nvPr/>
        </p:nvGrpSpPr>
        <p:grpSpPr bwMode="auto">
          <a:xfrm>
            <a:off x="0" y="5000625"/>
            <a:ext cx="5857875" cy="642938"/>
            <a:chOff x="285720" y="3857628"/>
            <a:chExt cx="5857916" cy="642942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85720" y="3857628"/>
              <a:ext cx="4357719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542" name="TextBox 21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Нам привезли …</a:t>
              </a:r>
            </a:p>
          </p:txBody>
        </p:sp>
      </p:grpSp>
      <p:grpSp>
        <p:nvGrpSpPr>
          <p:cNvPr id="9" name="Группа 22"/>
          <p:cNvGrpSpPr>
            <a:grpSpLocks/>
          </p:cNvGrpSpPr>
          <p:nvPr/>
        </p:nvGrpSpPr>
        <p:grpSpPr bwMode="auto">
          <a:xfrm>
            <a:off x="0" y="5786438"/>
            <a:ext cx="6215063" cy="785812"/>
            <a:chOff x="214282" y="4643446"/>
            <a:chExt cx="6215074" cy="785818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14282" y="4643446"/>
              <a:ext cx="5214947" cy="78581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540" name="TextBox 24"/>
            <p:cNvSpPr txBox="1">
              <a:spLocks noChangeArrowheads="1"/>
            </p:cNvSpPr>
            <p:nvPr/>
          </p:nvSpPr>
          <p:spPr bwMode="auto">
            <a:xfrm>
              <a:off x="214282" y="4786322"/>
              <a:ext cx="62150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В комнате есть 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 C 0.20399 0.12176 0.40851 0.24421 0.49062 0.2937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 C 0.00556 0.1787 0.01128 0.3581 0.01389 0.4303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1143000" y="642938"/>
            <a:ext cx="2857500" cy="1928812"/>
            <a:chOff x="1143000" y="642938"/>
            <a:chExt cx="2857500" cy="192881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143000" y="642938"/>
              <a:ext cx="2857500" cy="19288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3555" name="TextBox 6"/>
            <p:cNvSpPr txBox="1">
              <a:spLocks noChangeArrowheads="1"/>
            </p:cNvSpPr>
            <p:nvPr/>
          </p:nvSpPr>
          <p:spPr bwMode="auto">
            <a:xfrm>
              <a:off x="1428750" y="857250"/>
              <a:ext cx="2428875" cy="1477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dirty="0">
                  <a:latin typeface="Franklin Gothic Book" pitchFamily="34" charset="0"/>
                </a:rPr>
                <a:t>С твердым [м]  я маленького роста, длиннохвостая,</a:t>
              </a:r>
            </a:p>
            <a:p>
              <a:r>
                <a:rPr lang="ru-RU" dirty="0">
                  <a:latin typeface="Franklin Gothic Book" pitchFamily="34" charset="0"/>
                </a:rPr>
                <a:t>В серенькой шубке с острыми зубками.</a:t>
              </a:r>
            </a:p>
          </p:txBody>
        </p:sp>
      </p:grpSp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1071563" y="2857500"/>
            <a:ext cx="3071812" cy="714375"/>
            <a:chOff x="1214414" y="3714752"/>
            <a:chExt cx="3071834" cy="7143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575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latin typeface="Franklin Gothic Book" pitchFamily="34" charset="0"/>
                </a:rPr>
                <a:t>м</a:t>
              </a:r>
              <a:r>
                <a:rPr lang="ru-RU" sz="4000">
                  <a:solidFill>
                    <a:srgbClr val="FF0000"/>
                  </a:solidFill>
                  <a:latin typeface="Franklin Gothic Book" pitchFamily="34" charset="0"/>
                </a:rPr>
                <a:t>ы</a:t>
              </a:r>
              <a:r>
                <a:rPr lang="ru-RU" sz="4000">
                  <a:latin typeface="Franklin Gothic Book" pitchFamily="34" charset="0"/>
                </a:rPr>
                <a:t>шка</a:t>
              </a:r>
            </a:p>
          </p:txBody>
        </p:sp>
      </p:grpSp>
      <p:sp>
        <p:nvSpPr>
          <p:cNvPr id="10" name="Стрелка вправо 9"/>
          <p:cNvSpPr/>
          <p:nvPr/>
        </p:nvSpPr>
        <p:spPr>
          <a:xfrm>
            <a:off x="4714875" y="150018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17"/>
          <p:cNvGrpSpPr>
            <a:grpSpLocks/>
          </p:cNvGrpSpPr>
          <p:nvPr/>
        </p:nvGrpSpPr>
        <p:grpSpPr bwMode="auto">
          <a:xfrm>
            <a:off x="6357938" y="285750"/>
            <a:ext cx="2071687" cy="2357438"/>
            <a:chOff x="5286380" y="714356"/>
            <a:chExt cx="3286148" cy="214314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286380" y="714356"/>
              <a:ext cx="3286148" cy="21431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3573" name="TextBox 11"/>
            <p:cNvSpPr txBox="1">
              <a:spLocks noChangeArrowheads="1"/>
            </p:cNvSpPr>
            <p:nvPr/>
          </p:nvSpPr>
          <p:spPr bwMode="auto">
            <a:xfrm>
              <a:off x="5572130" y="928671"/>
              <a:ext cx="3000398" cy="1091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Franklin Gothic Book" pitchFamily="34" charset="0"/>
                </a:rPr>
                <a:t>Стоит мягко вам сказать – Сможете со мной играть.</a:t>
              </a:r>
            </a:p>
          </p:txBody>
        </p:sp>
      </p:grpSp>
      <p:grpSp>
        <p:nvGrpSpPr>
          <p:cNvPr id="4" name="Группа 13"/>
          <p:cNvGrpSpPr>
            <a:grpSpLocks/>
          </p:cNvGrpSpPr>
          <p:nvPr/>
        </p:nvGrpSpPr>
        <p:grpSpPr bwMode="auto">
          <a:xfrm>
            <a:off x="5357813" y="2857500"/>
            <a:ext cx="3071812" cy="714375"/>
            <a:chOff x="1214414" y="3714752"/>
            <a:chExt cx="3071834" cy="7143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571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latin typeface="Franklin Gothic Book" pitchFamily="34" charset="0"/>
                </a:rPr>
                <a:t>м</a:t>
              </a:r>
              <a:r>
                <a:rPr lang="ru-RU" sz="4000">
                  <a:solidFill>
                    <a:srgbClr val="FF0000"/>
                  </a:solidFill>
                  <a:latin typeface="Franklin Gothic Book" pitchFamily="34" charset="0"/>
                </a:rPr>
                <a:t>и</a:t>
              </a:r>
              <a:r>
                <a:rPr lang="ru-RU" sz="4000">
                  <a:latin typeface="Franklin Gothic Book" pitchFamily="34" charset="0"/>
                </a:rPr>
                <a:t>шка</a:t>
              </a:r>
            </a:p>
          </p:txBody>
        </p:sp>
      </p:grpSp>
      <p:sp>
        <p:nvSpPr>
          <p:cNvPr id="17" name="Стрелка вправо 16"/>
          <p:cNvSpPr/>
          <p:nvPr/>
        </p:nvSpPr>
        <p:spPr>
          <a:xfrm>
            <a:off x="4572000" y="3071813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перфолента 18"/>
          <p:cNvSpPr/>
          <p:nvPr/>
        </p:nvSpPr>
        <p:spPr>
          <a:xfrm>
            <a:off x="714375" y="3857625"/>
            <a:ext cx="3143250" cy="6429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Подбери рисунок</a:t>
            </a:r>
          </a:p>
        </p:txBody>
      </p:sp>
      <p:grpSp>
        <p:nvGrpSpPr>
          <p:cNvPr id="5" name="Группа 19"/>
          <p:cNvGrpSpPr>
            <a:grpSpLocks/>
          </p:cNvGrpSpPr>
          <p:nvPr/>
        </p:nvGrpSpPr>
        <p:grpSpPr bwMode="auto">
          <a:xfrm>
            <a:off x="0" y="5000625"/>
            <a:ext cx="5857875" cy="642938"/>
            <a:chOff x="285720" y="3857628"/>
            <a:chExt cx="5857916" cy="642942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85720" y="3857628"/>
              <a:ext cx="4357719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569" name="TextBox 21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У нас в подполе живет …</a:t>
              </a:r>
            </a:p>
          </p:txBody>
        </p:sp>
      </p:grpSp>
      <p:grpSp>
        <p:nvGrpSpPr>
          <p:cNvPr id="7" name="Группа 22"/>
          <p:cNvGrpSpPr>
            <a:grpSpLocks/>
          </p:cNvGrpSpPr>
          <p:nvPr/>
        </p:nvGrpSpPr>
        <p:grpSpPr bwMode="auto">
          <a:xfrm>
            <a:off x="0" y="5786438"/>
            <a:ext cx="5715000" cy="714375"/>
            <a:chOff x="214282" y="4643446"/>
            <a:chExt cx="6215074" cy="785818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14282" y="4643446"/>
              <a:ext cx="5215483" cy="78581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567" name="TextBox 24"/>
            <p:cNvSpPr txBox="1">
              <a:spLocks noChangeArrowheads="1"/>
            </p:cNvSpPr>
            <p:nvPr/>
          </p:nvSpPr>
          <p:spPr bwMode="auto">
            <a:xfrm>
              <a:off x="214282" y="4786322"/>
              <a:ext cx="62150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У Лизы есть плюшевый …</a:t>
              </a:r>
            </a:p>
          </p:txBody>
        </p:sp>
      </p:grp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099" y="571480"/>
            <a:ext cx="329937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14290"/>
            <a:ext cx="207170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 0.14352 C 0.13906 0.27685 0.28212 0.41018 0.33941 0.46343 " pathEditMode="relative" ptsTypes="aA">
                                      <p:cBhvr>
                                        <p:cTn id="58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C 0.03229 0.26365 0.06458 0.52777 0.07743 0.633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3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1143000" y="642938"/>
            <a:ext cx="2714625" cy="1428750"/>
            <a:chOff x="1143000" y="642938"/>
            <a:chExt cx="2714625" cy="142875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143000" y="642938"/>
              <a:ext cx="2500313" cy="14287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4579" name="TextBox 6"/>
            <p:cNvSpPr txBox="1">
              <a:spLocks noChangeArrowheads="1"/>
            </p:cNvSpPr>
            <p:nvPr/>
          </p:nvSpPr>
          <p:spPr bwMode="auto">
            <a:xfrm>
              <a:off x="1428750" y="857250"/>
              <a:ext cx="2428875" cy="923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dirty="0">
                  <a:latin typeface="Franklin Gothic Book" pitchFamily="34" charset="0"/>
                </a:rPr>
                <a:t>С твердым [л]  поем все вместе, Ты да я, да мы с тобой,</a:t>
              </a:r>
            </a:p>
          </p:txBody>
        </p:sp>
      </p:grpSp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1071563" y="2857500"/>
            <a:ext cx="3071812" cy="714375"/>
            <a:chOff x="1214414" y="3714752"/>
            <a:chExt cx="3071834" cy="7143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601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latin typeface="Franklin Gothic Book" pitchFamily="34" charset="0"/>
                </a:rPr>
                <a:t>хо</a:t>
              </a:r>
              <a:r>
                <a:rPr lang="ru-RU" sz="4000">
                  <a:solidFill>
                    <a:srgbClr val="0070C0"/>
                  </a:solidFill>
                  <a:latin typeface="Franklin Gothic Book" pitchFamily="34" charset="0"/>
                </a:rPr>
                <a:t>р</a:t>
              </a:r>
            </a:p>
          </p:txBody>
        </p:sp>
      </p:grpSp>
      <p:sp>
        <p:nvSpPr>
          <p:cNvPr id="10" name="Стрелка вправо 9"/>
          <p:cNvSpPr/>
          <p:nvPr/>
        </p:nvSpPr>
        <p:spPr>
          <a:xfrm>
            <a:off x="4714875" y="150018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13"/>
          <p:cNvGrpSpPr>
            <a:grpSpLocks/>
          </p:cNvGrpSpPr>
          <p:nvPr/>
        </p:nvGrpSpPr>
        <p:grpSpPr bwMode="auto">
          <a:xfrm>
            <a:off x="5357813" y="2857500"/>
            <a:ext cx="3071812" cy="714375"/>
            <a:chOff x="1214414" y="3714752"/>
            <a:chExt cx="3071834" cy="7143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599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latin typeface="Franklin Gothic Book" pitchFamily="34" charset="0"/>
                </a:rPr>
                <a:t>хо</a:t>
              </a:r>
              <a:r>
                <a:rPr lang="ru-RU" sz="4000">
                  <a:solidFill>
                    <a:srgbClr val="92D050"/>
                  </a:solidFill>
                  <a:latin typeface="Franklin Gothic Book" pitchFamily="34" charset="0"/>
                </a:rPr>
                <a:t>рь</a:t>
              </a:r>
            </a:p>
          </p:txBody>
        </p:sp>
      </p:grpSp>
      <p:sp>
        <p:nvSpPr>
          <p:cNvPr id="17" name="Стрелка вправо 16"/>
          <p:cNvSpPr/>
          <p:nvPr/>
        </p:nvSpPr>
        <p:spPr>
          <a:xfrm>
            <a:off x="4572000" y="3071813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перфолента 18"/>
          <p:cNvSpPr/>
          <p:nvPr/>
        </p:nvSpPr>
        <p:spPr>
          <a:xfrm>
            <a:off x="714375" y="3857625"/>
            <a:ext cx="3143250" cy="6429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Подбери рисунок</a:t>
            </a:r>
          </a:p>
        </p:txBody>
      </p:sp>
      <p:grpSp>
        <p:nvGrpSpPr>
          <p:cNvPr id="4" name="Группа 19"/>
          <p:cNvGrpSpPr>
            <a:grpSpLocks/>
          </p:cNvGrpSpPr>
          <p:nvPr/>
        </p:nvGrpSpPr>
        <p:grpSpPr bwMode="auto">
          <a:xfrm>
            <a:off x="0" y="5000625"/>
            <a:ext cx="5857875" cy="642938"/>
            <a:chOff x="285720" y="3857628"/>
            <a:chExt cx="5857916" cy="642942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85720" y="3857628"/>
              <a:ext cx="4357719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597" name="TextBox 21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В нашей школе поет …</a:t>
              </a:r>
            </a:p>
          </p:txBody>
        </p:sp>
      </p:grpSp>
      <p:grpSp>
        <p:nvGrpSpPr>
          <p:cNvPr id="5" name="Группа 22"/>
          <p:cNvGrpSpPr>
            <a:grpSpLocks/>
          </p:cNvGrpSpPr>
          <p:nvPr/>
        </p:nvGrpSpPr>
        <p:grpSpPr bwMode="auto">
          <a:xfrm>
            <a:off x="0" y="5786438"/>
            <a:ext cx="5715000" cy="714375"/>
            <a:chOff x="214282" y="4643446"/>
            <a:chExt cx="6215074" cy="785818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14282" y="4643446"/>
              <a:ext cx="5215483" cy="78581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595" name="TextBox 24"/>
            <p:cNvSpPr txBox="1">
              <a:spLocks noChangeArrowheads="1"/>
            </p:cNvSpPr>
            <p:nvPr/>
          </p:nvSpPr>
          <p:spPr bwMode="auto">
            <a:xfrm>
              <a:off x="214282" y="4786322"/>
              <a:ext cx="6215074" cy="507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Этот зверь зовется …</a:t>
              </a:r>
            </a:p>
          </p:txBody>
        </p:sp>
      </p:grp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00042"/>
            <a:ext cx="2786082" cy="17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7" name="Группа 27"/>
          <p:cNvGrpSpPr>
            <a:grpSpLocks/>
          </p:cNvGrpSpPr>
          <p:nvPr/>
        </p:nvGrpSpPr>
        <p:grpSpPr bwMode="auto">
          <a:xfrm>
            <a:off x="6357938" y="285750"/>
            <a:ext cx="2071687" cy="1785938"/>
            <a:chOff x="6357950" y="285728"/>
            <a:chExt cx="2071702" cy="1785950"/>
          </a:xfrm>
        </p:grpSpPr>
        <p:grpSp>
          <p:nvGrpSpPr>
            <p:cNvPr id="24590" name="Группа 17"/>
            <p:cNvGrpSpPr>
              <a:grpSpLocks/>
            </p:cNvGrpSpPr>
            <p:nvPr/>
          </p:nvGrpSpPr>
          <p:grpSpPr bwMode="auto">
            <a:xfrm>
              <a:off x="6357950" y="285728"/>
              <a:ext cx="2071702" cy="1785950"/>
              <a:chOff x="5286380" y="714356"/>
              <a:chExt cx="3286148" cy="2143140"/>
            </a:xfrm>
          </p:grpSpPr>
          <p:sp>
            <p:nvSpPr>
              <p:cNvPr id="11" name="Прямоугольник 10"/>
              <p:cNvSpPr/>
              <p:nvPr/>
            </p:nvSpPr>
            <p:spPr>
              <a:xfrm>
                <a:off x="5286380" y="714356"/>
                <a:ext cx="3286148" cy="214314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4593" name="TextBox 11"/>
              <p:cNvSpPr txBox="1">
                <a:spLocks noChangeArrowheads="1"/>
              </p:cNvSpPr>
              <p:nvPr/>
            </p:nvSpPr>
            <p:spPr bwMode="auto">
              <a:xfrm>
                <a:off x="5572130" y="928671"/>
                <a:ext cx="3000398" cy="335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</p:grpSp>
        <p:sp>
          <p:nvSpPr>
            <p:cNvPr id="24591" name="Прямоугольник 26"/>
            <p:cNvSpPr>
              <a:spLocks noChangeArrowheads="1"/>
            </p:cNvSpPr>
            <p:nvPr/>
          </p:nvSpPr>
          <p:spPr bwMode="auto">
            <a:xfrm>
              <a:off x="6429388" y="500042"/>
              <a:ext cx="178595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Franklin Gothic Book" pitchFamily="34" charset="0"/>
                </a:rPr>
                <a:t>С мягким  </a:t>
              </a:r>
            </a:p>
            <a:p>
              <a:r>
                <a:rPr lang="ru-RU">
                  <a:latin typeface="Franklin Gothic Book" pitchFamily="34" charset="0"/>
                </a:rPr>
                <a:t>[ л´] я</a:t>
              </a:r>
            </a:p>
            <a:p>
              <a:r>
                <a:rPr lang="ru-RU">
                  <a:latin typeface="Franklin Gothic Book" pitchFamily="34" charset="0"/>
                </a:rPr>
                <a:t>Зверь лесной </a:t>
              </a:r>
              <a:endParaRPr lang="ru-RU"/>
            </a:p>
          </p:txBody>
        </p:sp>
      </p:grp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85728"/>
            <a:ext cx="2229998" cy="183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27" name="Группа 21"/>
          <p:cNvGrpSpPr>
            <a:grpSpLocks/>
          </p:cNvGrpSpPr>
          <p:nvPr/>
        </p:nvGrpSpPr>
        <p:grpSpPr bwMode="auto">
          <a:xfrm>
            <a:off x="8072438" y="6000750"/>
            <a:ext cx="785812" cy="571500"/>
            <a:chOff x="8072462" y="6000768"/>
            <a:chExt cx="785818" cy="571504"/>
          </a:xfrm>
        </p:grpSpPr>
        <p:sp>
          <p:nvSpPr>
            <p:cNvPr id="28" name="Овал 27">
              <a:hlinkClick r:id="" action="ppaction://hlinkshowjump?jump=firstslide"/>
            </p:cNvPr>
            <p:cNvSpPr/>
            <p:nvPr/>
          </p:nvSpPr>
          <p:spPr>
            <a:xfrm>
              <a:off x="8072462" y="6000768"/>
              <a:ext cx="785818" cy="5715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Равнобедренный треугольник 28"/>
            <p:cNvSpPr/>
            <p:nvPr/>
          </p:nvSpPr>
          <p:spPr>
            <a:xfrm rot="16200000">
              <a:off x="8215338" y="6215082"/>
              <a:ext cx="428628" cy="14287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6 C 0.13854 0.21203 0.27708 0.4243 0.33281 0.50949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C 0.02205 0.27963 0.0441 0.55926 0.05296 0.6713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>
            <a:hlinkClick r:id="" action="ppaction://hlinkshowjump?jump=nextslide"/>
          </p:cNvPr>
          <p:cNvSpPr>
            <a:spLocks noChangeArrowheads="1" noChangeShapeType="1" noTextEdit="1"/>
          </p:cNvSpPr>
          <p:nvPr/>
        </p:nvSpPr>
        <p:spPr bwMode="auto">
          <a:xfrm rot="21134251">
            <a:off x="637060" y="896869"/>
            <a:ext cx="7072330" cy="2524121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МОЛОДЦЫ!!!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879475" y="5300663"/>
            <a:ext cx="7508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7413" name="Picture 5" descr="2">
            <a:hlinkClick r:id="" action="ppaction://hlinkshowjump?jump=nextslide">
              <a:snd r:embed="rId2" name="applause.wav" builtIn="1"/>
            </a:hlinkClick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205038"/>
            <a:ext cx="3168650" cy="3168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25" y="714375"/>
            <a:ext cx="3286125" cy="1714500"/>
          </a:xfrm>
          <a:prstGeom prst="rect">
            <a:avLst/>
          </a:prstGeom>
          <a:gradFill>
            <a:gsLst>
              <a:gs pos="0">
                <a:srgbClr val="F6C288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267" name="Picture 9" descr="MCj043007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714375"/>
            <a:ext cx="3000375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714375"/>
            <a:ext cx="3643312" cy="17272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500063" y="2643188"/>
            <a:ext cx="3143250" cy="707886"/>
            <a:chOff x="1214414" y="3714752"/>
            <a:chExt cx="3071834" cy="786546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283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86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latin typeface="Franklin Gothic Book" pitchFamily="34" charset="0"/>
                </a:rPr>
                <a:t>к</a:t>
              </a:r>
              <a:r>
                <a:rPr lang="ru-RU" sz="4000" dirty="0">
                  <a:solidFill>
                    <a:srgbClr val="FF0000"/>
                  </a:solidFill>
                  <a:latin typeface="Franklin Gothic Book" pitchFamily="34" charset="0"/>
                </a:rPr>
                <a:t>о</a:t>
              </a:r>
              <a:r>
                <a:rPr lang="ru-RU" sz="4000" dirty="0">
                  <a:latin typeface="Franklin Gothic Book" pitchFamily="34" charset="0"/>
                </a:rPr>
                <a:t>т</a:t>
              </a:r>
            </a:p>
          </p:txBody>
        </p:sp>
      </p:grpSp>
      <p:sp>
        <p:nvSpPr>
          <p:cNvPr id="8" name="Стрелка вправо 7"/>
          <p:cNvSpPr/>
          <p:nvPr/>
        </p:nvSpPr>
        <p:spPr>
          <a:xfrm>
            <a:off x="3929063" y="1428750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4714875" y="2571750"/>
            <a:ext cx="3071813" cy="707886"/>
            <a:chOff x="1214414" y="3714752"/>
            <a:chExt cx="3071834" cy="786545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281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86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latin typeface="Franklin Gothic Book" pitchFamily="34" charset="0"/>
                </a:rPr>
                <a:t>к</a:t>
              </a:r>
              <a:r>
                <a:rPr lang="ru-RU" sz="4000" dirty="0">
                  <a:solidFill>
                    <a:srgbClr val="C00000"/>
                  </a:solidFill>
                  <a:latin typeface="Franklin Gothic Book" pitchFamily="34" charset="0"/>
                </a:rPr>
                <a:t>и</a:t>
              </a:r>
              <a:r>
                <a:rPr lang="ru-RU" sz="4000" dirty="0">
                  <a:latin typeface="Franklin Gothic Book" pitchFamily="34" charset="0"/>
                </a:rPr>
                <a:t>т</a:t>
              </a:r>
            </a:p>
          </p:txBody>
        </p:sp>
      </p:grpSp>
      <p:sp>
        <p:nvSpPr>
          <p:cNvPr id="12" name="Блок-схема: перфолента 11"/>
          <p:cNvSpPr/>
          <p:nvPr/>
        </p:nvSpPr>
        <p:spPr>
          <a:xfrm>
            <a:off x="2857500" y="3429000"/>
            <a:ext cx="3143250" cy="6429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Подбери слово</a:t>
            </a:r>
          </a:p>
        </p:txBody>
      </p:sp>
      <p:grpSp>
        <p:nvGrpSpPr>
          <p:cNvPr id="5" name="Группа 12"/>
          <p:cNvGrpSpPr>
            <a:grpSpLocks/>
          </p:cNvGrpSpPr>
          <p:nvPr/>
        </p:nvGrpSpPr>
        <p:grpSpPr bwMode="auto">
          <a:xfrm>
            <a:off x="0" y="5357813"/>
            <a:ext cx="5857875" cy="642937"/>
            <a:chOff x="285720" y="3857628"/>
            <a:chExt cx="5857916" cy="642942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285720" y="3857628"/>
              <a:ext cx="4357719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279" name="TextBox 14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В море плавает большой - …</a:t>
              </a:r>
            </a:p>
          </p:txBody>
        </p:sp>
      </p:grpSp>
      <p:grpSp>
        <p:nvGrpSpPr>
          <p:cNvPr id="9" name="Группа 15"/>
          <p:cNvGrpSpPr>
            <a:grpSpLocks/>
          </p:cNvGrpSpPr>
          <p:nvPr/>
        </p:nvGrpSpPr>
        <p:grpSpPr bwMode="auto">
          <a:xfrm>
            <a:off x="0" y="4357688"/>
            <a:ext cx="5857875" cy="642937"/>
            <a:chOff x="285720" y="3857628"/>
            <a:chExt cx="5857916" cy="642942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85720" y="3857628"/>
              <a:ext cx="4572032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277" name="TextBox 17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В доме спал серый….</a:t>
              </a:r>
            </a:p>
          </p:txBody>
        </p:sp>
      </p:grpSp>
      <p:sp>
        <p:nvSpPr>
          <p:cNvPr id="19" name="Блок-схема: перфолента 18"/>
          <p:cNvSpPr/>
          <p:nvPr/>
        </p:nvSpPr>
        <p:spPr>
          <a:xfrm>
            <a:off x="2786063" y="0"/>
            <a:ext cx="3143250" cy="6429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Назови рисунок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07407E-6 C 0.20868 0.09791 0.41771 0.19606 0.50174 0.2358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C 0.02187 0.16782 0.04375 0.33611 0.05277 0.403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6643688" y="1214438"/>
            <a:ext cx="2143125" cy="1500187"/>
            <a:chOff x="857224" y="1142984"/>
            <a:chExt cx="2143140" cy="150019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857224" y="1142984"/>
              <a:ext cx="2143140" cy="15001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785917" y="1714488"/>
              <a:ext cx="142876" cy="14287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" name="Группа 11"/>
          <p:cNvGrpSpPr>
            <a:grpSpLocks/>
          </p:cNvGrpSpPr>
          <p:nvPr/>
        </p:nvGrpSpPr>
        <p:grpSpPr bwMode="auto">
          <a:xfrm>
            <a:off x="4071938" y="928688"/>
            <a:ext cx="2143125" cy="2000250"/>
            <a:chOff x="4000496" y="1357298"/>
            <a:chExt cx="2143116" cy="200024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4000496" y="1571609"/>
              <a:ext cx="2000242" cy="171449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306" name="Picture 4" descr="CART П 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43372" y="1357298"/>
              <a:ext cx="2000240" cy="200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Группа 12"/>
          <p:cNvGrpSpPr>
            <a:grpSpLocks/>
          </p:cNvGrpSpPr>
          <p:nvPr/>
        </p:nvGrpSpPr>
        <p:grpSpPr bwMode="auto">
          <a:xfrm>
            <a:off x="928688" y="1214438"/>
            <a:ext cx="1714500" cy="1500187"/>
            <a:chOff x="6715140" y="928670"/>
            <a:chExt cx="1714512" cy="1500198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715140" y="928670"/>
              <a:ext cx="1714512" cy="15001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2304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786578" y="1142984"/>
              <a:ext cx="154038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Блок-схема: перфолента 9"/>
          <p:cNvSpPr/>
          <p:nvPr/>
        </p:nvSpPr>
        <p:spPr>
          <a:xfrm>
            <a:off x="2857500" y="214313"/>
            <a:ext cx="3143250" cy="642937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Подбери рисунок</a:t>
            </a:r>
          </a:p>
        </p:txBody>
      </p:sp>
      <p:grpSp>
        <p:nvGrpSpPr>
          <p:cNvPr id="11" name="Группа 13"/>
          <p:cNvGrpSpPr>
            <a:grpSpLocks/>
          </p:cNvGrpSpPr>
          <p:nvPr/>
        </p:nvGrpSpPr>
        <p:grpSpPr bwMode="auto">
          <a:xfrm>
            <a:off x="0" y="5143500"/>
            <a:ext cx="5857875" cy="1071563"/>
            <a:chOff x="285720" y="3857628"/>
            <a:chExt cx="5857916" cy="1071570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285720" y="3857628"/>
              <a:ext cx="4429156" cy="107157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302" name="TextBox 15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Вместо А кто У возьмет,</a:t>
              </a:r>
            </a:p>
            <a:p>
              <a:r>
                <a:rPr lang="ru-RU" sz="2400"/>
                <a:t>В небе … проплывет</a:t>
              </a:r>
            </a:p>
          </p:txBody>
        </p:sp>
      </p:grpSp>
      <p:grpSp>
        <p:nvGrpSpPr>
          <p:cNvPr id="12" name="Группа 16"/>
          <p:cNvGrpSpPr>
            <a:grpSpLocks/>
          </p:cNvGrpSpPr>
          <p:nvPr/>
        </p:nvGrpSpPr>
        <p:grpSpPr bwMode="auto">
          <a:xfrm>
            <a:off x="0" y="4214813"/>
            <a:ext cx="5857875" cy="642937"/>
            <a:chOff x="285720" y="3857628"/>
            <a:chExt cx="5857916" cy="642942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285720" y="3857628"/>
              <a:ext cx="4357719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300" name="TextBox 18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О на А заменим - …</a:t>
              </a:r>
            </a:p>
          </p:txBody>
        </p:sp>
      </p:grpSp>
      <p:grpSp>
        <p:nvGrpSpPr>
          <p:cNvPr id="13" name="Группа 19"/>
          <p:cNvGrpSpPr>
            <a:grpSpLocks/>
          </p:cNvGrpSpPr>
          <p:nvPr/>
        </p:nvGrpSpPr>
        <p:grpSpPr bwMode="auto">
          <a:xfrm>
            <a:off x="0" y="3286125"/>
            <a:ext cx="5857875" cy="642938"/>
            <a:chOff x="285720" y="3857628"/>
            <a:chExt cx="5857916" cy="642942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85720" y="3857628"/>
              <a:ext cx="4572032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298" name="TextBox 21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В конце предложения ставится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0.13588 C -0.09167 0.15533 -0.18125 0.17477 -0.21701 0.18264 " pathEditMode="relative" ptsTypes="aA">
                                      <p:cBhvr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0.15648 C 0.07569 0.22222 0.14722 0.28796 0.17587 0.31435 " pathEditMode="relative" ptsTypes="aA">
                                      <p:cBhvr>
                                        <p:cTn id="3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4 0.12709 C 0.27743 0.29005 0.55521 0.45301 0.66632 0.51806 " pathEditMode="relative" ptsTypes="aA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1000125" y="428625"/>
            <a:ext cx="2428875" cy="2428875"/>
            <a:chOff x="1000100" y="428604"/>
            <a:chExt cx="2428892" cy="242889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071539" y="428604"/>
              <a:ext cx="2286016" cy="24288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332" name="TextBox 5"/>
            <p:cNvSpPr txBox="1">
              <a:spLocks noChangeArrowheads="1"/>
            </p:cNvSpPr>
            <p:nvPr/>
          </p:nvSpPr>
          <p:spPr bwMode="auto">
            <a:xfrm>
              <a:off x="1000100" y="571480"/>
              <a:ext cx="2428892" cy="2031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С «ы» – белый столб</a:t>
              </a:r>
            </a:p>
            <a:p>
              <a:r>
                <a:rPr lang="ru-RU"/>
                <a:t> стоит на крыше,</a:t>
              </a:r>
            </a:p>
            <a:p>
              <a:r>
                <a:rPr lang="ru-RU"/>
                <a:t>И растет все выше, выше.</a:t>
              </a:r>
            </a:p>
            <a:p>
              <a:r>
                <a:rPr lang="ru-RU"/>
                <a:t>Вот дорос он до небес – </a:t>
              </a:r>
            </a:p>
            <a:p>
              <a:r>
                <a:rPr lang="ru-RU"/>
                <a:t>И исчез.</a:t>
              </a:r>
            </a:p>
          </p:txBody>
        </p:sp>
      </p:grp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66"/>
            <a:ext cx="228601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3" name="Группа 18"/>
          <p:cNvGrpSpPr>
            <a:grpSpLocks/>
          </p:cNvGrpSpPr>
          <p:nvPr/>
        </p:nvGrpSpPr>
        <p:grpSpPr bwMode="auto">
          <a:xfrm>
            <a:off x="5500688" y="500063"/>
            <a:ext cx="2500312" cy="1785937"/>
            <a:chOff x="5500694" y="500042"/>
            <a:chExt cx="2500330" cy="178595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5500694" y="500042"/>
              <a:ext cx="2500330" cy="178595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330" name="TextBox 8"/>
            <p:cNvSpPr txBox="1">
              <a:spLocks noChangeArrowheads="1"/>
            </p:cNvSpPr>
            <p:nvPr/>
          </p:nvSpPr>
          <p:spPr bwMode="auto">
            <a:xfrm>
              <a:off x="5786446" y="642918"/>
              <a:ext cx="2214578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/>
                <a:t>Если «ы» на «о» заменить, </a:t>
              </a:r>
            </a:p>
            <a:p>
              <a:r>
                <a:rPr lang="ru-RU"/>
                <a:t>В нем сразу можно будет жить.</a:t>
              </a:r>
            </a:p>
          </p:txBody>
        </p:sp>
      </p:grpSp>
      <p:sp>
        <p:nvSpPr>
          <p:cNvPr id="10" name="Стрелка вправо 9"/>
          <p:cNvSpPr/>
          <p:nvPr/>
        </p:nvSpPr>
        <p:spPr>
          <a:xfrm>
            <a:off x="4429125" y="1071563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12"/>
          <p:cNvGrpSpPr>
            <a:grpSpLocks/>
          </p:cNvGrpSpPr>
          <p:nvPr/>
        </p:nvGrpSpPr>
        <p:grpSpPr bwMode="auto">
          <a:xfrm>
            <a:off x="1000125" y="3571875"/>
            <a:ext cx="3071813" cy="714375"/>
            <a:chOff x="1214414" y="3714752"/>
            <a:chExt cx="3071834" cy="71438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328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latin typeface="Franklin Gothic Book" pitchFamily="34" charset="0"/>
                </a:rPr>
                <a:t>д</a:t>
              </a:r>
              <a:r>
                <a:rPr lang="ru-RU" sz="4000" dirty="0">
                  <a:solidFill>
                    <a:srgbClr val="FF0000"/>
                  </a:solidFill>
                  <a:latin typeface="Franklin Gothic Book" pitchFamily="34" charset="0"/>
                </a:rPr>
                <a:t>ы</a:t>
              </a:r>
              <a:r>
                <a:rPr lang="ru-RU" sz="4000" dirty="0">
                  <a:latin typeface="Franklin Gothic Book" pitchFamily="34" charset="0"/>
                </a:rPr>
                <a:t>м</a:t>
              </a:r>
            </a:p>
          </p:txBody>
        </p:sp>
      </p:grpSp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5357813" y="3714750"/>
            <a:ext cx="3071812" cy="714375"/>
            <a:chOff x="1214414" y="3714752"/>
            <a:chExt cx="3071834" cy="7143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326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latin typeface="Franklin Gothic Book" pitchFamily="34" charset="0"/>
                </a:rPr>
                <a:t>д</a:t>
              </a:r>
              <a:r>
                <a:rPr lang="ru-RU" sz="4000" dirty="0">
                  <a:solidFill>
                    <a:srgbClr val="FF0000"/>
                  </a:solidFill>
                  <a:latin typeface="Franklin Gothic Book" pitchFamily="34" charset="0"/>
                </a:rPr>
                <a:t>о</a:t>
              </a:r>
              <a:r>
                <a:rPr lang="ru-RU" sz="4000" dirty="0">
                  <a:latin typeface="Franklin Gothic Book" pitchFamily="34" charset="0"/>
                </a:rPr>
                <a:t>м</a:t>
              </a:r>
            </a:p>
          </p:txBody>
        </p:sp>
      </p:grpSp>
      <p:sp>
        <p:nvSpPr>
          <p:cNvPr id="17" name="Стрелка вправо 16"/>
          <p:cNvSpPr/>
          <p:nvPr/>
        </p:nvSpPr>
        <p:spPr>
          <a:xfrm>
            <a:off x="4572000" y="3929063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85728"/>
            <a:ext cx="2967037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13322" name="Группа 19"/>
          <p:cNvGrpSpPr>
            <a:grpSpLocks/>
          </p:cNvGrpSpPr>
          <p:nvPr/>
        </p:nvGrpSpPr>
        <p:grpSpPr bwMode="auto">
          <a:xfrm>
            <a:off x="8072438" y="6000750"/>
            <a:ext cx="785812" cy="571500"/>
            <a:chOff x="8072462" y="6000768"/>
            <a:chExt cx="785818" cy="571504"/>
          </a:xfrm>
        </p:grpSpPr>
        <p:sp>
          <p:nvSpPr>
            <p:cNvPr id="21" name="Овал 20">
              <a:hlinkClick r:id="" action="ppaction://hlinkshowjump?jump=firstslide"/>
            </p:cNvPr>
            <p:cNvSpPr/>
            <p:nvPr/>
          </p:nvSpPr>
          <p:spPr>
            <a:xfrm>
              <a:off x="8072462" y="6000768"/>
              <a:ext cx="785818" cy="5715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Равнобедренный треугольник 21">
              <a:hlinkClick r:id="" action="ppaction://hlinkshowjump?jump=firstslide"/>
            </p:cNvPr>
            <p:cNvSpPr/>
            <p:nvPr/>
          </p:nvSpPr>
          <p:spPr>
            <a:xfrm rot="16200000">
              <a:off x="8215338" y="6215082"/>
              <a:ext cx="428628" cy="142876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3000" y="642938"/>
            <a:ext cx="3286125" cy="2143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1428750" y="857250"/>
            <a:ext cx="27860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 буквой </a:t>
            </a:r>
            <a:r>
              <a:rPr lang="ru-RU" b="1">
                <a:latin typeface="Franklin Gothic Book" pitchFamily="34" charset="0"/>
              </a:rPr>
              <a:t>«к» - </a:t>
            </a:r>
            <a:r>
              <a:rPr lang="ru-RU">
                <a:latin typeface="Franklin Gothic Book" pitchFamily="34" charset="0"/>
              </a:rPr>
              <a:t>я животное,</a:t>
            </a:r>
          </a:p>
          <a:p>
            <a:r>
              <a:rPr lang="ru-RU">
                <a:latin typeface="Franklin Gothic Book" pitchFamily="34" charset="0"/>
              </a:rPr>
              <a:t>Домашнее, чистоплотное, </a:t>
            </a:r>
          </a:p>
          <a:p>
            <a:r>
              <a:rPr lang="ru-RU">
                <a:latin typeface="Franklin Gothic Book" pitchFamily="34" charset="0"/>
              </a:rPr>
              <a:t>Есть у меня усы – удивительной красы,</a:t>
            </a:r>
          </a:p>
          <a:p>
            <a:r>
              <a:rPr lang="ru-RU">
                <a:latin typeface="Franklin Gothic Book" pitchFamily="34" charset="0"/>
              </a:rPr>
              <a:t>Глаза смелые,</a:t>
            </a:r>
          </a:p>
          <a:p>
            <a:r>
              <a:rPr lang="ru-RU">
                <a:latin typeface="Franklin Gothic Book" pitchFamily="34" charset="0"/>
              </a:rPr>
              <a:t>Зубки белые.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071538" y="571480"/>
            <a:ext cx="34290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1214438" y="3643313"/>
            <a:ext cx="3071812" cy="714375"/>
            <a:chOff x="1214414" y="3714752"/>
            <a:chExt cx="3071834" cy="7143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352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solidFill>
                    <a:srgbClr val="002060"/>
                  </a:solidFill>
                  <a:latin typeface="Franklin Gothic Book" pitchFamily="34" charset="0"/>
                </a:rPr>
                <a:t>к</a:t>
              </a:r>
              <a:r>
                <a:rPr lang="ru-RU" sz="4000" dirty="0">
                  <a:latin typeface="Franklin Gothic Book" pitchFamily="34" charset="0"/>
                </a:rPr>
                <a:t>от</a:t>
              </a:r>
            </a:p>
          </p:txBody>
        </p:sp>
      </p:grpSp>
      <p:sp>
        <p:nvSpPr>
          <p:cNvPr id="10" name="Стрелка вправо 9"/>
          <p:cNvSpPr/>
          <p:nvPr/>
        </p:nvSpPr>
        <p:spPr>
          <a:xfrm>
            <a:off x="4714875" y="150018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17"/>
          <p:cNvGrpSpPr>
            <a:grpSpLocks/>
          </p:cNvGrpSpPr>
          <p:nvPr/>
        </p:nvGrpSpPr>
        <p:grpSpPr bwMode="auto">
          <a:xfrm>
            <a:off x="5286375" y="714375"/>
            <a:ext cx="3286125" cy="2143125"/>
            <a:chOff x="5286380" y="714356"/>
            <a:chExt cx="3286148" cy="214314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286380" y="714356"/>
              <a:ext cx="3286148" cy="21431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4350" name="TextBox 11"/>
            <p:cNvSpPr txBox="1">
              <a:spLocks noChangeArrowheads="1"/>
            </p:cNvSpPr>
            <p:nvPr/>
          </p:nvSpPr>
          <p:spPr bwMode="auto">
            <a:xfrm>
              <a:off x="5572132" y="928670"/>
              <a:ext cx="3000396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Franklin Gothic Book" pitchFamily="34" charset="0"/>
                </a:rPr>
                <a:t>Замени ты </a:t>
              </a:r>
              <a:r>
                <a:rPr lang="ru-RU" b="1">
                  <a:latin typeface="Franklin Gothic Book" pitchFamily="34" charset="0"/>
                </a:rPr>
                <a:t>«к» </a:t>
              </a:r>
              <a:r>
                <a:rPr lang="ru-RU">
                  <a:latin typeface="Franklin Gothic Book" pitchFamily="34" charset="0"/>
                </a:rPr>
                <a:t>на  </a:t>
              </a:r>
              <a:r>
                <a:rPr lang="ru-RU" b="1">
                  <a:latin typeface="Franklin Gothic Book" pitchFamily="34" charset="0"/>
                </a:rPr>
                <a:t>«г»,</a:t>
              </a:r>
              <a:endParaRPr lang="ru-RU">
                <a:latin typeface="Franklin Gothic Book" pitchFamily="34" charset="0"/>
              </a:endParaRPr>
            </a:p>
            <a:p>
              <a:r>
                <a:rPr lang="ru-RU">
                  <a:latin typeface="Franklin Gothic Book" pitchFamily="34" charset="0"/>
                </a:rPr>
                <a:t>Все успеешь ты везде,</a:t>
              </a:r>
            </a:p>
            <a:p>
              <a:r>
                <a:rPr lang="ru-RU">
                  <a:latin typeface="Franklin Gothic Book" pitchFamily="34" charset="0"/>
                </a:rPr>
                <a:t>За этот промежуток,</a:t>
              </a:r>
            </a:p>
            <a:p>
              <a:r>
                <a:rPr lang="ru-RU">
                  <a:latin typeface="Franklin Gothic Book" pitchFamily="34" charset="0"/>
                </a:rPr>
                <a:t>Потому что в нем 365 суток</a:t>
              </a: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28604"/>
            <a:ext cx="3286148" cy="265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4" name="Группа 13"/>
          <p:cNvGrpSpPr>
            <a:grpSpLocks/>
          </p:cNvGrpSpPr>
          <p:nvPr/>
        </p:nvGrpSpPr>
        <p:grpSpPr bwMode="auto">
          <a:xfrm>
            <a:off x="5357813" y="3643313"/>
            <a:ext cx="3071812" cy="714375"/>
            <a:chOff x="1214414" y="3714752"/>
            <a:chExt cx="3071834" cy="7143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348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solidFill>
                    <a:srgbClr val="FFFF00"/>
                  </a:solidFill>
                  <a:latin typeface="Franklin Gothic Book" pitchFamily="34" charset="0"/>
                </a:rPr>
                <a:t>г</a:t>
              </a:r>
              <a:r>
                <a:rPr lang="ru-RU" sz="4000" dirty="0">
                  <a:latin typeface="Franklin Gothic Book" pitchFamily="34" charset="0"/>
                </a:rPr>
                <a:t>о.</a:t>
              </a:r>
            </a:p>
          </p:txBody>
        </p:sp>
      </p:grpSp>
      <p:sp>
        <p:nvSpPr>
          <p:cNvPr id="17" name="Стрелка вправо 16"/>
          <p:cNvSpPr/>
          <p:nvPr/>
        </p:nvSpPr>
        <p:spPr>
          <a:xfrm>
            <a:off x="4572000" y="3929063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"/>
          <p:cNvGrpSpPr>
            <a:grpSpLocks/>
          </p:cNvGrpSpPr>
          <p:nvPr/>
        </p:nvGrpSpPr>
        <p:grpSpPr bwMode="auto">
          <a:xfrm>
            <a:off x="214313" y="5715000"/>
            <a:ext cx="4357687" cy="642938"/>
            <a:chOff x="285720" y="3857628"/>
            <a:chExt cx="4357718" cy="642942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85720" y="3857628"/>
              <a:ext cx="4357718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382" name="TextBox 3"/>
            <p:cNvSpPr txBox="1">
              <a:spLocks noChangeArrowheads="1"/>
            </p:cNvSpPr>
            <p:nvPr/>
          </p:nvSpPr>
          <p:spPr bwMode="auto">
            <a:xfrm>
              <a:off x="357158" y="3929066"/>
              <a:ext cx="414340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В небе летит большой </a:t>
              </a:r>
            </a:p>
          </p:txBody>
        </p:sp>
      </p:grp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214313" y="4857750"/>
            <a:ext cx="5072062" cy="642938"/>
            <a:chOff x="214282" y="4643446"/>
            <a:chExt cx="5072098" cy="642942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14282" y="4643446"/>
              <a:ext cx="4357718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380" name="TextBox 4"/>
            <p:cNvSpPr txBox="1">
              <a:spLocks noChangeArrowheads="1"/>
            </p:cNvSpPr>
            <p:nvPr/>
          </p:nvSpPr>
          <p:spPr bwMode="auto">
            <a:xfrm>
              <a:off x="214282" y="4786322"/>
              <a:ext cx="507209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Лена заболела, у нее</a:t>
              </a:r>
            </a:p>
          </p:txBody>
        </p:sp>
      </p:grpSp>
      <p:grpSp>
        <p:nvGrpSpPr>
          <p:cNvPr id="8" name="Группа 24"/>
          <p:cNvGrpSpPr>
            <a:grpSpLocks/>
          </p:cNvGrpSpPr>
          <p:nvPr/>
        </p:nvGrpSpPr>
        <p:grpSpPr bwMode="auto">
          <a:xfrm>
            <a:off x="1071563" y="642938"/>
            <a:ext cx="2357437" cy="1643062"/>
            <a:chOff x="1071538" y="642918"/>
            <a:chExt cx="2357454" cy="164307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142976" y="642918"/>
              <a:ext cx="1785951" cy="164307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378" name="TextBox 6"/>
            <p:cNvSpPr txBox="1">
              <a:spLocks noChangeArrowheads="1"/>
            </p:cNvSpPr>
            <p:nvPr/>
          </p:nvSpPr>
          <p:spPr bwMode="auto">
            <a:xfrm>
              <a:off x="1071538" y="1071546"/>
              <a:ext cx="2357454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Franklin Gothic Book" pitchFamily="34" charset="0"/>
                </a:rPr>
                <a:t>С «ш» наполнен кислородом,</a:t>
              </a:r>
            </a:p>
            <a:p>
              <a:r>
                <a:rPr lang="ru-RU">
                  <a:latin typeface="Franklin Gothic Book" pitchFamily="34" charset="0"/>
                </a:rPr>
                <a:t>Ввысь лечу легко,</a:t>
              </a: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5643563" y="642938"/>
            <a:ext cx="2143125" cy="1500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С «ж» болезнь от непогоды,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С </a:t>
            </a:r>
            <a:r>
              <a:rPr lang="ru-RU" dirty="0" err="1">
                <a:solidFill>
                  <a:schemeClr val="tx1"/>
                </a:solidFill>
              </a:rPr>
              <a:t>темепературою</a:t>
            </a:r>
            <a:r>
              <a:rPr lang="ru-RU" dirty="0">
                <a:solidFill>
                  <a:schemeClr val="tx1"/>
                </a:solidFill>
              </a:rPr>
              <a:t> большой.</a:t>
            </a:r>
          </a:p>
        </p:txBody>
      </p:sp>
      <p:grpSp>
        <p:nvGrpSpPr>
          <p:cNvPr id="12" name="Группа 12"/>
          <p:cNvGrpSpPr>
            <a:grpSpLocks/>
          </p:cNvGrpSpPr>
          <p:nvPr/>
        </p:nvGrpSpPr>
        <p:grpSpPr bwMode="auto">
          <a:xfrm>
            <a:off x="1214438" y="3000375"/>
            <a:ext cx="3071812" cy="714375"/>
            <a:chOff x="1214414" y="3714752"/>
            <a:chExt cx="3071834" cy="7143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376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solidFill>
                    <a:srgbClr val="0070C0"/>
                  </a:solidFill>
                  <a:latin typeface="Franklin Gothic Book" pitchFamily="34" charset="0"/>
                </a:rPr>
                <a:t>ш</a:t>
              </a:r>
              <a:r>
                <a:rPr lang="ru-RU" sz="4000" dirty="0">
                  <a:latin typeface="Franklin Gothic Book" pitchFamily="34" charset="0"/>
                </a:rPr>
                <a:t>ар</a:t>
              </a:r>
            </a:p>
          </p:txBody>
        </p:sp>
      </p:grpSp>
      <p:grpSp>
        <p:nvGrpSpPr>
          <p:cNvPr id="13" name="Группа 13"/>
          <p:cNvGrpSpPr>
            <a:grpSpLocks/>
          </p:cNvGrpSpPr>
          <p:nvPr/>
        </p:nvGrpSpPr>
        <p:grpSpPr bwMode="auto">
          <a:xfrm>
            <a:off x="5357813" y="3000375"/>
            <a:ext cx="3071812" cy="714375"/>
            <a:chOff x="1214414" y="3714752"/>
            <a:chExt cx="3071834" cy="714380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374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solidFill>
                    <a:srgbClr val="FFFF00"/>
                  </a:solidFill>
                  <a:latin typeface="Franklin Gothic Book" pitchFamily="34" charset="0"/>
                </a:rPr>
                <a:t>ж</a:t>
              </a:r>
              <a:r>
                <a:rPr lang="ru-RU" sz="4000" dirty="0">
                  <a:latin typeface="Franklin Gothic Book" pitchFamily="34" charset="0"/>
                </a:rPr>
                <a:t>ар</a:t>
              </a:r>
            </a:p>
          </p:txBody>
        </p:sp>
      </p:grpSp>
      <p:sp>
        <p:nvSpPr>
          <p:cNvPr id="20" name="Стрелка вправо 19"/>
          <p:cNvSpPr/>
          <p:nvPr/>
        </p:nvSpPr>
        <p:spPr>
          <a:xfrm>
            <a:off x="4572000" y="321468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Блок-схема: перфолента 23"/>
          <p:cNvSpPr/>
          <p:nvPr/>
        </p:nvSpPr>
        <p:spPr>
          <a:xfrm>
            <a:off x="785813" y="3929063"/>
            <a:ext cx="3143250" cy="642937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Подбери рисунок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5286380" y="571480"/>
            <a:ext cx="2857519" cy="160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500042"/>
            <a:ext cx="178595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6" name="Стрелка вправо 25"/>
          <p:cNvSpPr/>
          <p:nvPr/>
        </p:nvSpPr>
        <p:spPr>
          <a:xfrm>
            <a:off x="4071938" y="1357313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12777 C -0.02222 0.28264 -0.03975 0.43773 -0.04565 0.4988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C 0.01007 0.01204 0.01041 0.03171 0.01892 0.04699 C 0.02795 0.06343 0.02413 0.05486 0.03142 0.07222 C 0.03437 0.09028 0.04149 0.1 0.04878 0.11319 C 0.06962 0.15069 0.10121 0.175 0.12899 0.19167 C 0.13107 0.19282 0.13264 0.1963 0.13437 0.19792 C 0.14826 0.21134 0.17135 0.2338 0.1868 0.23866 C 0.18871 0.2419 0.18958 0.2463 0.19201 0.24815 C 0.19548 0.25093 0.19896 0.24954 0.2026 0.25116 C 0.20902 0.2544 0.21527 0.25995 0.22187 0.26389 C 0.22569 0.26643 0.22864 0.27268 0.23229 0.27639 C 0.23524 0.2794 0.24184 0.28148 0.24444 0.28264 C 0.25764 0.30093 0.27639 0.30486 0.29166 0.31713 C 0.29479 0.31991 0.29722 0.32407 0.30034 0.32662 C 0.3085 0.33403 0.31823 0.33264 0.32656 0.33912 C 0.34635 0.35463 0.36718 0.36736 0.38767 0.38009 C 0.38958 0.38333 0.39114 0.38727 0.39305 0.38958 C 0.39444 0.39143 0.39687 0.39051 0.39843 0.39259 C 0.4 0.39468 0.40034 0.39907 0.40173 0.40208 C 0.40521 0.40856 0.41215 0.42106 0.41215 0.4213 C 0.41736 0.44676 0.4283 0.4662 0.43854 0.4868 C 0.44218 0.49491 0.44462 0.50787 0.45087 0.5118 C 0.45573 0.51528 0.45677 0.51481 0.46111 0.5213 C 0.46632 0.52917 0.47135 0.54005 0.47708 0.54653 C 0.48628 0.55764 0.49913 0.55139 0.51007 0.55278 C 0.53281 0.55903 0.55555 0.56157 0.5783 0.56852 C 0.59878 0.57477 0.6184 0.5838 0.63941 0.58727 C 0.65173 0.5912 0.64635 0.59051 0.65538 0.59051 " pathEditMode="relative" rAng="0" ptsTypes="fffffffffffffffffffffffffffA">
                                      <p:cBhvr>
                                        <p:cTn id="69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" y="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  <p:bldP spid="24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3000" y="428625"/>
            <a:ext cx="2571750" cy="171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С   [т] – я мягкий ковер земли,</a:t>
            </a:r>
            <a:r>
              <a:rPr lang="ru-RU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29250" y="428625"/>
            <a:ext cx="2571750" cy="171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[т] на [</a:t>
            </a:r>
            <a:r>
              <a:rPr lang="ru-RU" dirty="0" err="1">
                <a:solidFill>
                  <a:schemeClr val="tx1"/>
                </a:solidFill>
              </a:rPr>
              <a:t>д</a:t>
            </a:r>
            <a:r>
              <a:rPr lang="ru-RU" dirty="0">
                <a:solidFill>
                  <a:schemeClr val="tx1"/>
                </a:solidFill>
              </a:rPr>
              <a:t>] ты замени,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Можешь дом ты протопить,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Чтоб тепло в нем было жить.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4286250" y="92868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1143000" y="2428875"/>
            <a:ext cx="3071813" cy="714375"/>
            <a:chOff x="1214414" y="3714752"/>
            <a:chExt cx="3071834" cy="7143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04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solidFill>
                    <a:srgbClr val="0070C0"/>
                  </a:solidFill>
                  <a:latin typeface="Franklin Gothic Book" pitchFamily="34" charset="0"/>
                </a:rPr>
                <a:t>т</a:t>
              </a:r>
              <a:r>
                <a:rPr lang="ru-RU" sz="4000" dirty="0">
                  <a:latin typeface="Franklin Gothic Book" pitchFamily="34" charset="0"/>
                </a:rPr>
                <a:t>рава</a:t>
              </a:r>
            </a:p>
          </p:txBody>
        </p:sp>
      </p:grpSp>
      <p:grpSp>
        <p:nvGrpSpPr>
          <p:cNvPr id="3" name="Группа 13"/>
          <p:cNvGrpSpPr>
            <a:grpSpLocks/>
          </p:cNvGrpSpPr>
          <p:nvPr/>
        </p:nvGrpSpPr>
        <p:grpSpPr bwMode="auto">
          <a:xfrm>
            <a:off x="5357813" y="2428875"/>
            <a:ext cx="3071812" cy="714375"/>
            <a:chOff x="1214414" y="3714752"/>
            <a:chExt cx="3071834" cy="71438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402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solidFill>
                    <a:srgbClr val="FFFF00"/>
                  </a:solidFill>
                  <a:latin typeface="Franklin Gothic Book" pitchFamily="34" charset="0"/>
                </a:rPr>
                <a:t>д</a:t>
              </a:r>
              <a:r>
                <a:rPr lang="ru-RU" sz="4000">
                  <a:latin typeface="Franklin Gothic Book" pitchFamily="34" charset="0"/>
                </a:rPr>
                <a:t>рова</a:t>
              </a:r>
            </a:p>
          </p:txBody>
        </p:sp>
      </p:grpSp>
      <p:sp>
        <p:nvSpPr>
          <p:cNvPr id="13" name="Стрелка вправо 12"/>
          <p:cNvSpPr/>
          <p:nvPr/>
        </p:nvSpPr>
        <p:spPr>
          <a:xfrm>
            <a:off x="4572000" y="264318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Блок-схема: перфолента 13"/>
          <p:cNvSpPr/>
          <p:nvPr/>
        </p:nvSpPr>
        <p:spPr>
          <a:xfrm>
            <a:off x="928688" y="3500438"/>
            <a:ext cx="3143250" cy="642937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Восстанови пословицу</a:t>
            </a:r>
          </a:p>
        </p:txBody>
      </p:sp>
      <p:grpSp>
        <p:nvGrpSpPr>
          <p:cNvPr id="7" name="Группа 14"/>
          <p:cNvGrpSpPr>
            <a:grpSpLocks/>
          </p:cNvGrpSpPr>
          <p:nvPr/>
        </p:nvGrpSpPr>
        <p:grpSpPr bwMode="auto">
          <a:xfrm>
            <a:off x="214313" y="5715000"/>
            <a:ext cx="4214812" cy="642938"/>
            <a:chOff x="285720" y="3857628"/>
            <a:chExt cx="4357718" cy="642942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285720" y="3857628"/>
              <a:ext cx="4357718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400" name="TextBox 16"/>
            <p:cNvSpPr txBox="1">
              <a:spLocks noChangeArrowheads="1"/>
            </p:cNvSpPr>
            <p:nvPr/>
          </p:nvSpPr>
          <p:spPr bwMode="auto">
            <a:xfrm>
              <a:off x="357158" y="3929066"/>
              <a:ext cx="414340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На траве ….</a:t>
              </a:r>
            </a:p>
          </p:txBody>
        </p:sp>
      </p:grpSp>
      <p:grpSp>
        <p:nvGrpSpPr>
          <p:cNvPr id="10" name="Группа 17"/>
          <p:cNvGrpSpPr>
            <a:grpSpLocks/>
          </p:cNvGrpSpPr>
          <p:nvPr/>
        </p:nvGrpSpPr>
        <p:grpSpPr bwMode="auto">
          <a:xfrm>
            <a:off x="214313" y="4857750"/>
            <a:ext cx="4714875" cy="714375"/>
            <a:chOff x="214282" y="4643446"/>
            <a:chExt cx="5072098" cy="642942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214282" y="4643446"/>
              <a:ext cx="4358247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398" name="TextBox 19"/>
            <p:cNvSpPr txBox="1">
              <a:spLocks noChangeArrowheads="1"/>
            </p:cNvSpPr>
            <p:nvPr/>
          </p:nvSpPr>
          <p:spPr bwMode="auto">
            <a:xfrm>
              <a:off x="214282" y="4786322"/>
              <a:ext cx="507209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На дворе …,</a:t>
              </a:r>
            </a:p>
          </p:txBody>
        </p:sp>
      </p:grp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28604"/>
            <a:ext cx="2643206" cy="17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85728"/>
            <a:ext cx="2643206" cy="18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3 0.13195 C 0.16181 0.275 0.32882 0.41829 0.39584 0.47547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C 0.05018 0.26459 0.10104 0.5294 0.12396 0.63797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" y="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25"/>
          <p:cNvGrpSpPr>
            <a:grpSpLocks/>
          </p:cNvGrpSpPr>
          <p:nvPr/>
        </p:nvGrpSpPr>
        <p:grpSpPr bwMode="auto">
          <a:xfrm>
            <a:off x="1143000" y="642938"/>
            <a:ext cx="2786063" cy="2428875"/>
            <a:chOff x="1142976" y="642918"/>
            <a:chExt cx="2786063" cy="242889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142976" y="642918"/>
              <a:ext cx="2286000" cy="24288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7432" name="TextBox 6"/>
            <p:cNvSpPr txBox="1">
              <a:spLocks noChangeArrowheads="1"/>
            </p:cNvSpPr>
            <p:nvPr/>
          </p:nvSpPr>
          <p:spPr bwMode="auto">
            <a:xfrm>
              <a:off x="1142976" y="928670"/>
              <a:ext cx="2786063" cy="1354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>
                  <a:latin typeface="Franklin Gothic Book" pitchFamily="34" charset="0"/>
                </a:rPr>
                <a:t>С «Б» ее сбили из досок </a:t>
              </a:r>
            </a:p>
            <a:p>
              <a:r>
                <a:rPr lang="ru-RU" sz="1600">
                  <a:latin typeface="Franklin Gothic Book" pitchFamily="34" charset="0"/>
                </a:rPr>
                <a:t>И надели поясок, </a:t>
              </a:r>
            </a:p>
            <a:p>
              <a:r>
                <a:rPr lang="ru-RU" sz="1600">
                  <a:latin typeface="Franklin Gothic Book" pitchFamily="34" charset="0"/>
                </a:rPr>
                <a:t>И хранит посуда эта </a:t>
              </a:r>
            </a:p>
            <a:p>
              <a:r>
                <a:rPr lang="ru-RU" sz="1600">
                  <a:latin typeface="Franklin Gothic Book" pitchFamily="34" charset="0"/>
                </a:rPr>
                <a:t>С грядки собранное лето.</a:t>
              </a:r>
            </a:p>
            <a:p>
              <a:endParaRPr lang="ru-RU">
                <a:latin typeface="Franklin Gothic Book" pitchFamily="34" charset="0"/>
              </a:endParaRPr>
            </a:p>
          </p:txBody>
        </p:sp>
      </p:grp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928688" y="3214688"/>
            <a:ext cx="3071812" cy="714375"/>
            <a:chOff x="1214414" y="3714752"/>
            <a:chExt cx="3071834" cy="7143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30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solidFill>
                    <a:srgbClr val="FFFF00"/>
                  </a:solidFill>
                  <a:latin typeface="Franklin Gothic Book" pitchFamily="34" charset="0"/>
                </a:rPr>
                <a:t>б</a:t>
              </a:r>
              <a:r>
                <a:rPr lang="ru-RU" sz="4000" dirty="0">
                  <a:latin typeface="Franklin Gothic Book" pitchFamily="34" charset="0"/>
                </a:rPr>
                <a:t>очка</a:t>
              </a:r>
            </a:p>
          </p:txBody>
        </p:sp>
      </p:grpSp>
      <p:sp>
        <p:nvSpPr>
          <p:cNvPr id="10" name="Стрелка вправо 9"/>
          <p:cNvSpPr/>
          <p:nvPr/>
        </p:nvSpPr>
        <p:spPr>
          <a:xfrm>
            <a:off x="4214813" y="1571625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5286375" y="714375"/>
            <a:ext cx="3214688" cy="2000250"/>
            <a:chOff x="5286380" y="714356"/>
            <a:chExt cx="3286148" cy="214314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286380" y="714356"/>
              <a:ext cx="3286148" cy="214314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7428" name="TextBox 11"/>
            <p:cNvSpPr txBox="1">
              <a:spLocks noChangeArrowheads="1"/>
            </p:cNvSpPr>
            <p:nvPr/>
          </p:nvSpPr>
          <p:spPr bwMode="auto">
            <a:xfrm>
              <a:off x="5572132" y="928671"/>
              <a:ext cx="3000396" cy="1754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latin typeface="Franklin Gothic Book" pitchFamily="34" charset="0"/>
                </a:rPr>
                <a:t>«Б» на «П» скорей меняйте,</a:t>
              </a:r>
            </a:p>
            <a:p>
              <a:r>
                <a:rPr lang="ru-RU">
                  <a:latin typeface="Franklin Gothic Book" pitchFamily="34" charset="0"/>
                </a:rPr>
                <a:t>И быстрее узнавайте, </a:t>
              </a:r>
            </a:p>
            <a:p>
              <a:r>
                <a:rPr lang="ru-RU">
                  <a:latin typeface="Franklin Gothic Book" pitchFamily="34" charset="0"/>
                </a:rPr>
                <a:t>Мне бы солнышка – тепла источник,</a:t>
              </a:r>
            </a:p>
            <a:p>
              <a:r>
                <a:rPr lang="ru-RU">
                  <a:latin typeface="Franklin Gothic Book" pitchFamily="34" charset="0"/>
                </a:rPr>
                <a:t>Стану я тогда на дереве листочком.</a:t>
              </a:r>
            </a:p>
          </p:txBody>
        </p:sp>
      </p:grpSp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5357813" y="3286125"/>
            <a:ext cx="3071812" cy="714375"/>
            <a:chOff x="1214414" y="3714752"/>
            <a:chExt cx="3071834" cy="7143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426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>
                  <a:solidFill>
                    <a:srgbClr val="002060"/>
                  </a:solidFill>
                  <a:latin typeface="Franklin Gothic Book" pitchFamily="34" charset="0"/>
                </a:rPr>
                <a:t>п</a:t>
              </a:r>
              <a:r>
                <a:rPr lang="ru-RU" sz="4000" dirty="0">
                  <a:latin typeface="Franklin Gothic Book" pitchFamily="34" charset="0"/>
                </a:rPr>
                <a:t>очка</a:t>
              </a:r>
            </a:p>
          </p:txBody>
        </p:sp>
      </p:grpSp>
      <p:sp>
        <p:nvSpPr>
          <p:cNvPr id="17" name="Стрелка вправо 16"/>
          <p:cNvSpPr/>
          <p:nvPr/>
        </p:nvSpPr>
        <p:spPr>
          <a:xfrm>
            <a:off x="4572000" y="350043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Блок-схема: перфолента 18"/>
          <p:cNvSpPr/>
          <p:nvPr/>
        </p:nvSpPr>
        <p:spPr>
          <a:xfrm>
            <a:off x="785813" y="4286250"/>
            <a:ext cx="3143250" cy="6429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Подбери </a:t>
            </a:r>
            <a:r>
              <a:rPr lang="ru-RU" dirty="0" smtClean="0"/>
              <a:t>слово</a:t>
            </a:r>
            <a:endParaRPr lang="ru-RU" dirty="0"/>
          </a:p>
        </p:txBody>
      </p:sp>
      <p:grpSp>
        <p:nvGrpSpPr>
          <p:cNvPr id="7" name="Группа 19"/>
          <p:cNvGrpSpPr>
            <a:grpSpLocks/>
          </p:cNvGrpSpPr>
          <p:nvPr/>
        </p:nvGrpSpPr>
        <p:grpSpPr bwMode="auto">
          <a:xfrm>
            <a:off x="0" y="5000625"/>
            <a:ext cx="5857875" cy="642938"/>
            <a:chOff x="285720" y="3857628"/>
            <a:chExt cx="5857916" cy="642942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85720" y="3857628"/>
              <a:ext cx="4357719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24" name="TextBox 21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Весной на деревьях набухают</a:t>
              </a:r>
            </a:p>
          </p:txBody>
        </p:sp>
      </p:grpSp>
      <p:grpSp>
        <p:nvGrpSpPr>
          <p:cNvPr id="9" name="Группа 22"/>
          <p:cNvGrpSpPr>
            <a:grpSpLocks/>
          </p:cNvGrpSpPr>
          <p:nvPr/>
        </p:nvGrpSpPr>
        <p:grpSpPr bwMode="auto">
          <a:xfrm>
            <a:off x="0" y="5786438"/>
            <a:ext cx="5072063" cy="642937"/>
            <a:chOff x="214282" y="4643446"/>
            <a:chExt cx="5072098" cy="642942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14282" y="4643446"/>
              <a:ext cx="4357718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422" name="TextBox 24"/>
            <p:cNvSpPr txBox="1">
              <a:spLocks noChangeArrowheads="1"/>
            </p:cNvSpPr>
            <p:nvPr/>
          </p:nvSpPr>
          <p:spPr bwMode="auto">
            <a:xfrm>
              <a:off x="214282" y="4786322"/>
              <a:ext cx="507209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Огурцы солят в </a:t>
              </a:r>
            </a:p>
          </p:txBody>
        </p:sp>
      </p:grp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714356"/>
            <a:ext cx="32147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57166"/>
            <a:ext cx="2286015" cy="280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grpSp>
        <p:nvGrpSpPr>
          <p:cNvPr id="25" name="Группа 12"/>
          <p:cNvGrpSpPr>
            <a:grpSpLocks/>
          </p:cNvGrpSpPr>
          <p:nvPr/>
        </p:nvGrpSpPr>
        <p:grpSpPr bwMode="auto">
          <a:xfrm>
            <a:off x="5500694" y="4929198"/>
            <a:ext cx="3071812" cy="714375"/>
            <a:chOff x="1214414" y="3714752"/>
            <a:chExt cx="3071834" cy="71438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 smtClean="0">
                  <a:solidFill>
                    <a:srgbClr val="FFFF00"/>
                  </a:solidFill>
                  <a:latin typeface="Franklin Gothic Book" pitchFamily="34" charset="0"/>
                </a:rPr>
                <a:t>б</a:t>
              </a:r>
              <a:r>
                <a:rPr lang="ru-RU" sz="4000" dirty="0" smtClean="0">
                  <a:latin typeface="Franklin Gothic Book" pitchFamily="34" charset="0"/>
                </a:rPr>
                <a:t>очки</a:t>
              </a:r>
              <a:endParaRPr lang="ru-RU" sz="4000" dirty="0">
                <a:latin typeface="Franklin Gothic Book" pitchFamily="34" charset="0"/>
              </a:endParaRPr>
            </a:p>
          </p:txBody>
        </p:sp>
      </p:grpSp>
      <p:grpSp>
        <p:nvGrpSpPr>
          <p:cNvPr id="28" name="Группа 13"/>
          <p:cNvGrpSpPr>
            <a:grpSpLocks/>
          </p:cNvGrpSpPr>
          <p:nvPr/>
        </p:nvGrpSpPr>
        <p:grpSpPr bwMode="auto">
          <a:xfrm>
            <a:off x="5429256" y="5786454"/>
            <a:ext cx="3071812" cy="714375"/>
            <a:chOff x="1214414" y="3714752"/>
            <a:chExt cx="3071834" cy="71438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 dirty="0" smtClean="0">
                  <a:solidFill>
                    <a:srgbClr val="002060"/>
                  </a:solidFill>
                  <a:latin typeface="Franklin Gothic Book" pitchFamily="34" charset="0"/>
                </a:rPr>
                <a:t>п</a:t>
              </a:r>
              <a:r>
                <a:rPr lang="ru-RU" sz="4000" dirty="0" smtClean="0">
                  <a:latin typeface="Franklin Gothic Book" pitchFamily="34" charset="0"/>
                </a:rPr>
                <a:t>очки</a:t>
              </a:r>
              <a:endParaRPr lang="ru-RU" sz="4000" dirty="0">
                <a:latin typeface="Franklin Gothic Book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-0.0537 C -0.0533 -0.08518 -0.10816 -0.11666 -0.13003 -0.12916 " pathEditMode="relative" ptsTypes="aA">
                                      <p:cBhvr>
                                        <p:cTn id="6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C -0.06597 0.04491 -0.13159 0.09005 -0.1592 0.10718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 вправо 9"/>
          <p:cNvSpPr/>
          <p:nvPr/>
        </p:nvSpPr>
        <p:spPr>
          <a:xfrm>
            <a:off x="4357688" y="928688"/>
            <a:ext cx="428625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5214938" y="714375"/>
            <a:ext cx="3071812" cy="714375"/>
            <a:chOff x="1214414" y="3714752"/>
            <a:chExt cx="3071834" cy="71438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451" name="TextBox 15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latin typeface="Franklin Gothic Book" pitchFamily="34" charset="0"/>
                </a:rPr>
                <a:t>со</a:t>
              </a:r>
              <a:r>
                <a:rPr lang="ru-RU" sz="4000">
                  <a:solidFill>
                    <a:srgbClr val="FFFF00"/>
                  </a:solidFill>
                  <a:latin typeface="Franklin Gothic Book" pitchFamily="34" charset="0"/>
                </a:rPr>
                <a:t>в</a:t>
              </a:r>
              <a:r>
                <a:rPr lang="ru-RU" sz="4000">
                  <a:latin typeface="Franklin Gothic Book" pitchFamily="34" charset="0"/>
                </a:rPr>
                <a:t>а</a:t>
              </a:r>
            </a:p>
          </p:txBody>
        </p:sp>
      </p:grpSp>
      <p:sp>
        <p:nvSpPr>
          <p:cNvPr id="19" name="Блок-схема: перфолента 18"/>
          <p:cNvSpPr/>
          <p:nvPr/>
        </p:nvSpPr>
        <p:spPr>
          <a:xfrm>
            <a:off x="3071813" y="1571625"/>
            <a:ext cx="3143250" cy="6429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Подбери рисунок</a:t>
            </a:r>
          </a:p>
        </p:txBody>
      </p:sp>
      <p:grpSp>
        <p:nvGrpSpPr>
          <p:cNvPr id="3" name="Группа 19"/>
          <p:cNvGrpSpPr>
            <a:grpSpLocks/>
          </p:cNvGrpSpPr>
          <p:nvPr/>
        </p:nvGrpSpPr>
        <p:grpSpPr bwMode="auto">
          <a:xfrm>
            <a:off x="0" y="5000625"/>
            <a:ext cx="5857875" cy="642938"/>
            <a:chOff x="285720" y="3857628"/>
            <a:chExt cx="5857916" cy="642942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285720" y="3857628"/>
              <a:ext cx="5214975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449" name="TextBox 21"/>
            <p:cNvSpPr txBox="1">
              <a:spLocks noChangeArrowheads="1"/>
            </p:cNvSpPr>
            <p:nvPr/>
          </p:nvSpPr>
          <p:spPr bwMode="auto">
            <a:xfrm>
              <a:off x="285720" y="3929066"/>
              <a:ext cx="585791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В магазине продается красивая …</a:t>
              </a:r>
            </a:p>
          </p:txBody>
        </p:sp>
      </p:grpSp>
      <p:grpSp>
        <p:nvGrpSpPr>
          <p:cNvPr id="4" name="Группа 22"/>
          <p:cNvGrpSpPr>
            <a:grpSpLocks/>
          </p:cNvGrpSpPr>
          <p:nvPr/>
        </p:nvGrpSpPr>
        <p:grpSpPr bwMode="auto">
          <a:xfrm>
            <a:off x="3286125" y="5857875"/>
            <a:ext cx="4214813" cy="571500"/>
            <a:chOff x="214282" y="4643446"/>
            <a:chExt cx="5072098" cy="642942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14282" y="4643446"/>
              <a:ext cx="4357610" cy="64294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447" name="TextBox 24"/>
            <p:cNvSpPr txBox="1">
              <a:spLocks noChangeArrowheads="1"/>
            </p:cNvSpPr>
            <p:nvPr/>
          </p:nvSpPr>
          <p:spPr bwMode="auto">
            <a:xfrm>
              <a:off x="214282" y="4786322"/>
              <a:ext cx="507209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/>
                <a:t>… - ночная птица.</a:t>
              </a:r>
            </a:p>
          </p:txBody>
        </p:sp>
      </p:grpSp>
      <p:sp>
        <p:nvSpPr>
          <p:cNvPr id="26" name="Блок-схема: перфолента 25"/>
          <p:cNvSpPr/>
          <p:nvPr/>
        </p:nvSpPr>
        <p:spPr>
          <a:xfrm>
            <a:off x="2786063" y="0"/>
            <a:ext cx="3143250" cy="64293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Что изменилось?</a:t>
            </a:r>
          </a:p>
        </p:txBody>
      </p:sp>
      <p:sp>
        <p:nvSpPr>
          <p:cNvPr id="27" name="Блок-схема: перфолента 26"/>
          <p:cNvSpPr/>
          <p:nvPr/>
        </p:nvSpPr>
        <p:spPr>
          <a:xfrm>
            <a:off x="2928938" y="4071938"/>
            <a:ext cx="3143250" cy="642937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Подбери слово</a:t>
            </a:r>
          </a:p>
        </p:txBody>
      </p:sp>
      <p:grpSp>
        <p:nvGrpSpPr>
          <p:cNvPr id="5" name="Группа 12"/>
          <p:cNvGrpSpPr>
            <a:grpSpLocks/>
          </p:cNvGrpSpPr>
          <p:nvPr/>
        </p:nvGrpSpPr>
        <p:grpSpPr bwMode="auto">
          <a:xfrm>
            <a:off x="642938" y="714375"/>
            <a:ext cx="3071812" cy="714375"/>
            <a:chOff x="1214414" y="3714752"/>
            <a:chExt cx="3071834" cy="7143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214414" y="3714752"/>
              <a:ext cx="3071834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445" name="TextBox 8"/>
            <p:cNvSpPr txBox="1">
              <a:spLocks noChangeArrowheads="1"/>
            </p:cNvSpPr>
            <p:nvPr/>
          </p:nvSpPr>
          <p:spPr bwMode="auto">
            <a:xfrm>
              <a:off x="1357290" y="3714752"/>
              <a:ext cx="2643206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4000">
                  <a:latin typeface="Franklin Gothic Book" pitchFamily="34" charset="0"/>
                </a:rPr>
                <a:t>со</a:t>
              </a:r>
              <a:r>
                <a:rPr lang="ru-RU" sz="4000">
                  <a:solidFill>
                    <a:srgbClr val="0070C0"/>
                  </a:solidFill>
                  <a:latin typeface="Franklin Gothic Book" pitchFamily="34" charset="0"/>
                </a:rPr>
                <a:t>ф</a:t>
              </a:r>
              <a:r>
                <a:rPr lang="ru-RU" sz="4000">
                  <a:latin typeface="Franklin Gothic Book" pitchFamily="34" charset="0"/>
                </a:rPr>
                <a:t>а</a:t>
              </a:r>
            </a:p>
          </p:txBody>
        </p:sp>
      </p:grp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428868"/>
            <a:ext cx="24638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428868"/>
            <a:ext cx="125730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698 0.00625 C -0.26094 -0.05255 -0.38455 -0.11111 -0.43403 -0.1344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" y="-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11018 C 0.1724 -0.12268 0.34219 -0.13495 0.41025 -0.13981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-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77556E-17 C 0.22674 0.24745 0.454 0.49583 0.54532 0.59583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" y="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77556E-17 C -0.23559 0.30463 -0.46822 0.60972 -0.56111 0.7319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" y="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 animBg="1"/>
      <p:bldP spid="2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665</TotalTime>
  <Words>571</Words>
  <Application>Microsoft Office PowerPoint</Application>
  <PresentationFormat>Экран (4:3)</PresentationFormat>
  <Paragraphs>130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Учимся Различать звуки и буквы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user</cp:lastModifiedBy>
  <cp:revision>38</cp:revision>
  <dcterms:created xsi:type="dcterms:W3CDTF">2009-10-25T11:19:01Z</dcterms:created>
  <dcterms:modified xsi:type="dcterms:W3CDTF">2009-10-26T08:59:57Z</dcterms:modified>
</cp:coreProperties>
</file>