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7" r:id="rId4"/>
    <p:sldId id="268" r:id="rId5"/>
    <p:sldId id="269" r:id="rId6"/>
    <p:sldId id="270" r:id="rId7"/>
    <p:sldId id="285" r:id="rId8"/>
    <p:sldId id="271" r:id="rId9"/>
    <p:sldId id="281" r:id="rId10"/>
    <p:sldId id="273" r:id="rId11"/>
    <p:sldId id="286" r:id="rId12"/>
    <p:sldId id="293" r:id="rId13"/>
    <p:sldId id="287" r:id="rId14"/>
    <p:sldId id="291" r:id="rId15"/>
    <p:sldId id="292" r:id="rId16"/>
    <p:sldId id="294" r:id="rId17"/>
    <p:sldId id="296" r:id="rId18"/>
    <p:sldId id="298" r:id="rId19"/>
    <p:sldId id="299" r:id="rId20"/>
    <p:sldId id="300" r:id="rId21"/>
    <p:sldId id="301" r:id="rId22"/>
    <p:sldId id="30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304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61" autoAdjust="0"/>
  </p:normalViewPr>
  <p:slideViewPr>
    <p:cSldViewPr>
      <p:cViewPr>
        <p:scale>
          <a:sx n="100" d="100"/>
          <a:sy n="100" d="100"/>
        </p:scale>
        <p:origin x="-45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686993-3880-40CA-B10C-09BD86200270}" type="datetimeFigureOut">
              <a:rPr lang="ru-RU"/>
              <a:pPr>
                <a:defRPr/>
              </a:pPr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367045-F3FF-479C-AFC6-C8ADE924B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ый треугольник 10"/>
          <p:cNvSpPr/>
          <p:nvPr userDrawn="1"/>
        </p:nvSpPr>
        <p:spPr>
          <a:xfrm flipV="1">
            <a:off x="0" y="0"/>
            <a:ext cx="9144000" cy="1071546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 userDrawn="1"/>
        </p:nvSpPr>
        <p:spPr>
          <a:xfrm flipV="1">
            <a:off x="0" y="0"/>
            <a:ext cx="1214414" cy="6858000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 userDrawn="1"/>
        </p:nvSpPr>
        <p:spPr>
          <a:xfrm>
            <a:off x="0" y="0"/>
            <a:ext cx="1214414" cy="1071546"/>
          </a:xfrm>
          <a:custGeom>
            <a:avLst/>
            <a:gdLst>
              <a:gd name="connsiteX0" fmla="*/ 0 w 1071538"/>
              <a:gd name="connsiteY0" fmla="*/ 0 h 928670"/>
              <a:gd name="connsiteX1" fmla="*/ 1071538 w 1071538"/>
              <a:gd name="connsiteY1" fmla="*/ 0 h 928670"/>
              <a:gd name="connsiteX2" fmla="*/ 1071538 w 1071538"/>
              <a:gd name="connsiteY2" fmla="*/ 928670 h 928670"/>
              <a:gd name="connsiteX3" fmla="*/ 0 w 1071538"/>
              <a:gd name="connsiteY3" fmla="*/ 928670 h 928670"/>
              <a:gd name="connsiteX4" fmla="*/ 0 w 1071538"/>
              <a:gd name="connsiteY4" fmla="*/ 0 h 928670"/>
              <a:gd name="connsiteX0" fmla="*/ 0 w 1214414"/>
              <a:gd name="connsiteY0" fmla="*/ 0 h 928670"/>
              <a:gd name="connsiteX1" fmla="*/ 1214414 w 1214414"/>
              <a:gd name="connsiteY1" fmla="*/ 0 h 928670"/>
              <a:gd name="connsiteX2" fmla="*/ 1071538 w 1214414"/>
              <a:gd name="connsiteY2" fmla="*/ 928670 h 928670"/>
              <a:gd name="connsiteX3" fmla="*/ 0 w 1214414"/>
              <a:gd name="connsiteY3" fmla="*/ 928670 h 928670"/>
              <a:gd name="connsiteX4" fmla="*/ 0 w 1214414"/>
              <a:gd name="connsiteY4" fmla="*/ 0 h 928670"/>
              <a:gd name="connsiteX0" fmla="*/ 0 w 1214414"/>
              <a:gd name="connsiteY0" fmla="*/ 0 h 1071546"/>
              <a:gd name="connsiteX1" fmla="*/ 1214414 w 1214414"/>
              <a:gd name="connsiteY1" fmla="*/ 0 h 1071546"/>
              <a:gd name="connsiteX2" fmla="*/ 1071538 w 1214414"/>
              <a:gd name="connsiteY2" fmla="*/ 928670 h 1071546"/>
              <a:gd name="connsiteX3" fmla="*/ 0 w 1214414"/>
              <a:gd name="connsiteY3" fmla="*/ 1071546 h 1071546"/>
              <a:gd name="connsiteX4" fmla="*/ 0 w 1214414"/>
              <a:gd name="connsiteY4" fmla="*/ 0 h 1071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4414" h="1071546">
                <a:moveTo>
                  <a:pt x="0" y="0"/>
                </a:moveTo>
                <a:lnTo>
                  <a:pt x="1214414" y="0"/>
                </a:lnTo>
                <a:lnTo>
                  <a:pt x="1071538" y="928670"/>
                </a:lnTo>
                <a:lnTo>
                  <a:pt x="0" y="10715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214282" y="214290"/>
            <a:ext cx="571504" cy="571504"/>
            <a:chOff x="571472" y="3929066"/>
            <a:chExt cx="785818" cy="785818"/>
          </a:xfrm>
        </p:grpSpPr>
        <p:sp>
          <p:nvSpPr>
            <p:cNvPr id="14" name="Овал 13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Rectangle 1"/>
          <p:cNvSpPr>
            <a:spLocks noChangeArrowheads="1"/>
          </p:cNvSpPr>
          <p:nvPr userDrawn="1"/>
        </p:nvSpPr>
        <p:spPr bwMode="auto">
          <a:xfrm>
            <a:off x="0" y="667333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571439" y="1196752"/>
            <a:ext cx="8572560" cy="4708981"/>
            <a:chOff x="1354438" y="829084"/>
            <a:chExt cx="7165477" cy="534467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354438" y="829084"/>
              <a:ext cx="7165477" cy="53446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Формирование навыков устной речи учащихся среднего звена на базе УМК  М.В.Вербицкой «</a:t>
              </a:r>
              <a:r>
                <a:rPr lang="en-US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FORWARD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pic>
        <p:nvPicPr>
          <p:cNvPr id="17409" name="Picture 1" descr="C:\Users\Несуненко Елен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5225" y="4629150"/>
            <a:ext cx="1628775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878497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Стратегии выполнения Задания 3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b="1" i="1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Начинайте своё высказывание с представления </a:t>
            </a:r>
            <a:r>
              <a:rPr lang="ru-RU" sz="2400" b="1" dirty="0" err="1" smtClean="0"/>
              <a:t>темы,указанной</a:t>
            </a:r>
            <a:r>
              <a:rPr lang="ru-RU" sz="2400" b="1" dirty="0" smtClean="0"/>
              <a:t> </a:t>
            </a:r>
            <a:r>
              <a:rPr lang="ru-RU" sz="2400" b="1" dirty="0" smtClean="0"/>
              <a:t>в формулировке задания;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Стройте монолог в соответствии с предложенным планом, чтобы обеспечить его логичность;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Используйте средства логической связи;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Предлагайте развёрнутую аргументацию (3-4 аргумента на каждый пункт плана);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Не давайте избыточную информацию, не относящуюся к теме;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Отвечайте на поставленные вопросы, а не воспроизводите </a:t>
            </a:r>
            <a:r>
              <a:rPr lang="ru-RU" sz="2400" b="1" dirty="0" smtClean="0"/>
              <a:t>заученную тему;</a:t>
            </a: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Старайтесь не использовать </a:t>
            </a:r>
            <a:r>
              <a:rPr lang="ru-RU" sz="2400" b="1" dirty="0" smtClean="0"/>
              <a:t>сложные</a:t>
            </a:r>
            <a:r>
              <a:rPr lang="ru-RU" sz="2400" b="1" dirty="0" smtClean="0"/>
              <a:t> грамматические конструкции.</a:t>
            </a:r>
            <a:endParaRPr lang="ru-RU" sz="2400" b="1" i="1" u="sng" dirty="0" smtClean="0"/>
          </a:p>
          <a:p>
            <a:pPr algn="ctr"/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539552" y="1916832"/>
            <a:ext cx="5850995" cy="4524315"/>
            <a:chOff x="780435" y="1344094"/>
            <a:chExt cx="5547939" cy="5392449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780435" y="1344094"/>
              <a:ext cx="5547939" cy="5392449"/>
              <a:chOff x="780232" y="-815361"/>
              <a:chExt cx="5547818" cy="6740846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780232" y="-815361"/>
                <a:ext cx="3891778" cy="67408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24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М.В.Вербицкая</a:t>
                </a:r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-</a:t>
                </a:r>
                <a:r>
                  <a:rPr lang="ru-RU" sz="2400" dirty="0" smtClean="0"/>
                  <a:t> </a:t>
                </a:r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доктор филологических наук, профессор, председатель предметной комиссии ЕГЭ по английскому языку, </a:t>
                </a:r>
              </a:p>
              <a:p>
                <a:pPr algn="ctr">
                  <a:defRPr/>
                </a:pPr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вице-президент Национального объединения преподавателей английского языка, зам.декана факультета иностранных языков и </a:t>
                </a:r>
                <a:r>
                  <a:rPr lang="ru-RU" sz="2400" dirty="0" err="1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регионоведения</a:t>
                </a:r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МГУ им. М.В.Ломоносова</a:t>
                </a: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411760" y="759187"/>
            <a:ext cx="673224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УМК  «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FORWARD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»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 английскому языку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под редакцией Вербицкой </a:t>
            </a: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М.В., совместное издание</a:t>
            </a:r>
            <a:r>
              <a:rPr kumimoji="0" lang="ru-RU" b="1" i="0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издательского центра «ВЕНТАНА-ГРАФ» и британского издательства «ПИРСОН ЛОНГМАН»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9940" name="Picture 4" descr="C:\Users\Несуненко Елена\Desktop\verbitsk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348880"/>
            <a:ext cx="4318000" cy="4267200"/>
          </a:xfrm>
          <a:prstGeom prst="rect">
            <a:avLst/>
          </a:prstGeom>
          <a:noFill/>
        </p:spPr>
      </p:pic>
      <p:pic>
        <p:nvPicPr>
          <p:cNvPr id="1026" name="Picture 2" descr="C:\Users\Несуненко Елена\Desktop\СЕМИНАР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60848"/>
            <a:ext cx="1584176" cy="2112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512050"/>
              <a:chOff x="1121615" y="-815361"/>
              <a:chExt cx="7647001" cy="5640301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56403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Give a talk  on Australia  using the words and expressions you  have learned this term. In your talk remember to speak about: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where Australia  is situated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who lives in Australia 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if there is a big pollution problem in Australia 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if you think millions of people will go to Australia  in future and why.</a:t>
                </a:r>
              </a:p>
              <a:p>
                <a:pPr algn="ctr"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You have to talk continuously (6 sentences minimum).</a:t>
                </a:r>
                <a:endParaRPr lang="ru-RU" sz="2400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184482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6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026" name="Picture 2" descr="C:\Users\Несуненко Елена\Desktop\0015-015-Avstral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3012001" cy="2028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585416"/>
              <a:chOff x="1121615" y="-815361"/>
              <a:chExt cx="7647001" cy="5732012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5732012"/>
              </a:xfrm>
              <a:prstGeom prst="rect">
                <a:avLst/>
              </a:prstGeom>
            </p:spPr>
            <p:txBody>
              <a:bodyPr wrap="square" numCol="2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ru-RU" sz="2800" b="1" u="sng" dirty="0" smtClean="0"/>
                  <a:t>Что мы имеем? </a:t>
                </a:r>
              </a:p>
              <a:p>
                <a:pPr>
                  <a:buFontTx/>
                  <a:buChar char="-"/>
                </a:pPr>
                <a:r>
                  <a:rPr lang="ru-RU" sz="2400" dirty="0" smtClean="0"/>
                  <a:t>нам страшно, </a:t>
                </a:r>
              </a:p>
              <a:p>
                <a:pPr>
                  <a:buFontTx/>
                  <a:buChar char="-"/>
                </a:pPr>
                <a:r>
                  <a:rPr lang="ru-RU" sz="2400" dirty="0" smtClean="0"/>
                  <a:t>задание непонятно,</a:t>
                </a:r>
              </a:p>
              <a:p>
                <a:pPr>
                  <a:buFontTx/>
                  <a:buChar char="-"/>
                </a:pPr>
                <a:r>
                  <a:rPr lang="ru-RU" sz="2400" dirty="0" smtClean="0"/>
                  <a:t>мы знаем мало слов,  </a:t>
                </a:r>
              </a:p>
              <a:p>
                <a:pPr>
                  <a:buFontTx/>
                  <a:buChar char="-"/>
                </a:pPr>
                <a:r>
                  <a:rPr lang="ru-RU" sz="2400" dirty="0" smtClean="0"/>
                  <a:t>и мы плохо знаем грамматику…</a:t>
                </a:r>
              </a:p>
              <a:p>
                <a:pPr algn="ctr">
                  <a:defRPr/>
                </a:pPr>
                <a:endParaRPr lang="ru-RU" sz="2400" b="1" u="sng" dirty="0" smtClean="0"/>
              </a:p>
              <a:p>
                <a:pPr algn="ctr">
                  <a:defRPr/>
                </a:pPr>
                <a:endParaRPr lang="ru-RU" sz="2400" b="1" u="sng" dirty="0" smtClean="0"/>
              </a:p>
              <a:p>
                <a:pPr algn="ctr">
                  <a:defRPr/>
                </a:pPr>
                <a:r>
                  <a:rPr lang="ru-RU" sz="2800" b="1" u="sng" dirty="0" smtClean="0"/>
                  <a:t>Что нам надо?</a:t>
                </a:r>
                <a:endParaRPr lang="ru-RU" sz="2800" dirty="0" smtClean="0"/>
              </a:p>
              <a:p>
                <a:r>
                  <a:rPr lang="ru-RU" sz="2400" dirty="0" smtClean="0"/>
                  <a:t>- познакомиться с заданием в деталях;</a:t>
                </a:r>
              </a:p>
              <a:p>
                <a:r>
                  <a:rPr lang="ru-RU" sz="2400" dirty="0" smtClean="0"/>
                  <a:t>- максимально использовать то, что мы уже имеем;</a:t>
                </a:r>
              </a:p>
              <a:p>
                <a:r>
                  <a:rPr lang="ru-RU" sz="2400" dirty="0" smtClean="0"/>
                  <a:t>- расширить наши знания.</a:t>
                </a:r>
                <a:endParaRPr lang="ru-RU" sz="2400" dirty="0"/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27984" y="40466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6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79104" y="1050989"/>
            <a:ext cx="8064896" cy="5219800"/>
            <a:chOff x="1292040" y="312112"/>
            <a:chExt cx="7647169" cy="6221384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292040" y="312112"/>
              <a:ext cx="7647169" cy="5518198"/>
              <a:chOff x="1291825" y="-2105393"/>
              <a:chExt cx="7647001" cy="6898039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291825" y="-2105393"/>
                <a:ext cx="7647001" cy="4723179"/>
              </a:xfrm>
              <a:prstGeom prst="rect">
                <a:avLst/>
              </a:prstGeom>
            </p:spPr>
            <p:txBody>
              <a:bodyPr wrap="square" numCol="1">
                <a:spAutoFit/>
              </a:bodyPr>
              <a:lstStyle/>
              <a:p>
                <a:pPr algn="ctr"/>
                <a:r>
                  <a:rPr lang="ru-RU" sz="3200" b="1" u="sng" dirty="0" smtClean="0"/>
                  <a:t>МОНОЛОГ</a:t>
                </a:r>
              </a:p>
              <a:p>
                <a:endParaRPr lang="ru-RU" sz="2800" b="1" i="1" dirty="0" smtClean="0"/>
              </a:p>
              <a:p>
                <a:r>
                  <a:rPr lang="ru-RU" sz="2800" b="1" i="1" dirty="0" smtClean="0"/>
                  <a:t>1.Вступление</a:t>
                </a:r>
                <a:endParaRPr lang="ru-RU" sz="2800" dirty="0" smtClean="0"/>
              </a:p>
              <a:p>
                <a:r>
                  <a:rPr lang="ru-RU" sz="2800" b="1" i="1" dirty="0" smtClean="0"/>
                  <a:t>2.Основная часть</a:t>
                </a:r>
                <a:r>
                  <a:rPr lang="ru-RU" sz="2800" dirty="0" smtClean="0"/>
                  <a:t> (раскрытие трех аспектов задания с использованием средств логической связи)</a:t>
                </a:r>
              </a:p>
              <a:p>
                <a:r>
                  <a:rPr lang="ru-RU" sz="2800" b="1" i="1" dirty="0" smtClean="0"/>
                  <a:t>3.Заключение</a:t>
                </a:r>
                <a:endParaRPr lang="ru-RU" sz="2800" dirty="0" smtClean="0"/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27984" y="40466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6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79104" y="1050989"/>
            <a:ext cx="8064896" cy="5219800"/>
            <a:chOff x="1292040" y="312112"/>
            <a:chExt cx="7647169" cy="6221384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292040" y="312112"/>
              <a:ext cx="7647169" cy="5518198"/>
              <a:chOff x="1291825" y="-2105393"/>
              <a:chExt cx="7647001" cy="6898039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291825" y="-2105393"/>
                <a:ext cx="7647001" cy="6649134"/>
              </a:xfrm>
              <a:prstGeom prst="rect">
                <a:avLst/>
              </a:prstGeom>
            </p:spPr>
            <p:txBody>
              <a:bodyPr wrap="square" numCol="1">
                <a:spAutoFit/>
              </a:bodyPr>
              <a:lstStyle/>
              <a:p>
                <a:pPr algn="ctr"/>
                <a:r>
                  <a:rPr lang="ru-RU" sz="3200" b="1" u="sng" dirty="0" smtClean="0"/>
                  <a:t>МОНОЛОГ</a:t>
                </a:r>
              </a:p>
              <a:p>
                <a:endParaRPr lang="ru-RU" sz="2800" b="1" i="1" dirty="0" smtClean="0"/>
              </a:p>
              <a:p>
                <a:r>
                  <a:rPr lang="ru-RU" sz="2800" b="1" i="1" dirty="0" smtClean="0"/>
                  <a:t>1.Вступление</a:t>
                </a:r>
              </a:p>
              <a:p>
                <a:endParaRPr lang="ru-RU" sz="2800" b="1" i="1" dirty="0" smtClean="0"/>
              </a:p>
              <a:p>
                <a:r>
                  <a:rPr lang="en-US" sz="28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Now I would like…</a:t>
                </a:r>
                <a:r>
                  <a:rPr lang="en-US" sz="2800" u="sng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to give a talk on </a:t>
                </a:r>
                <a:r>
                  <a:rPr lang="en-US" sz="28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… </a:t>
                </a:r>
                <a:endParaRPr lang="ru-RU" sz="2800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endParaRPr lang="ru-RU" sz="2800" dirty="0" smtClean="0"/>
              </a:p>
              <a:p>
                <a:r>
                  <a:rPr lang="ru-RU" sz="2800" b="1" i="1" dirty="0" smtClean="0"/>
                  <a:t>2.Основная часть</a:t>
                </a:r>
                <a:r>
                  <a:rPr lang="ru-RU" sz="2800" dirty="0" smtClean="0"/>
                  <a:t> (раскрытие трех аспектов задания с использованием средств логической связи)</a:t>
                </a:r>
              </a:p>
              <a:p>
                <a:r>
                  <a:rPr lang="ru-RU" sz="2800" b="1" i="1" dirty="0" smtClean="0"/>
                  <a:t>3.Заключение</a:t>
                </a:r>
                <a:endParaRPr lang="ru-RU" sz="2800" dirty="0" smtClean="0"/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27984" y="40466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6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952250"/>
              <a:chOff x="1121615" y="-815361"/>
              <a:chExt cx="7647001" cy="6190574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61905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Give a talk  on </a:t>
                </a:r>
                <a:r>
                  <a:rPr lang="en-US" sz="2400" b="1" u="sng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Australia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 using the words and expressions you  have learned this term. In your talk remember to speak about:</a:t>
                </a:r>
              </a:p>
              <a:p>
                <a:pPr algn="ctr"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You have to talk continuously (6 sentences minimum).</a:t>
                </a:r>
                <a:r>
                  <a:rPr lang="en-US" sz="2400" b="1" dirty="0" smtClean="0"/>
                  <a:t> </a:t>
                </a:r>
              </a:p>
              <a:p>
                <a:pPr algn="ctr">
                  <a:defRPr/>
                </a:pPr>
                <a:endParaRPr lang="en-US" sz="2400" dirty="0" smtClean="0"/>
              </a:p>
              <a:p>
                <a:pPr algn="ctr">
                  <a:defRPr/>
                </a:pPr>
                <a:endParaRPr lang="en-US" sz="2400" dirty="0" smtClean="0"/>
              </a:p>
              <a:p>
                <a:pPr algn="ctr">
                  <a:defRPr/>
                </a:pPr>
                <a:r>
                  <a:rPr lang="en-US" sz="2400" b="1" i="1" dirty="0" smtClean="0"/>
                  <a:t>Now I would like to give a talk on (about)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sz="2400" b="1" i="1" dirty="0" smtClean="0"/>
                  <a:t>Australia. </a:t>
                </a:r>
                <a:endParaRPr lang="ru-RU" sz="2400" b="1" i="1" dirty="0" smtClean="0"/>
              </a:p>
              <a:p>
                <a:pPr algn="ctr">
                  <a:defRPr/>
                </a:pPr>
                <a:endParaRPr lang="en-US" sz="2400" i="1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i="1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ru-RU" sz="2400" i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Несуненко Елена\Desktop\0015-015-Avstral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3012001" cy="2028106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409135" y="97795"/>
            <a:ext cx="32573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…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79104" y="1050989"/>
            <a:ext cx="8064896" cy="5447645"/>
            <a:chOff x="1292040" y="312112"/>
            <a:chExt cx="7647169" cy="6492949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292040" y="312112"/>
              <a:ext cx="7647169" cy="6492949"/>
              <a:chOff x="1291825" y="-2105393"/>
              <a:chExt cx="7647001" cy="8116528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291825" y="-2105393"/>
                <a:ext cx="7647001" cy="8116528"/>
              </a:xfrm>
              <a:prstGeom prst="rect">
                <a:avLst/>
              </a:prstGeom>
            </p:spPr>
            <p:txBody>
              <a:bodyPr wrap="square" numCol="1">
                <a:spAutoFit/>
              </a:bodyPr>
              <a:lstStyle/>
              <a:p>
                <a:pPr algn="ctr"/>
                <a:r>
                  <a:rPr lang="ru-RU" sz="3200" b="1" u="sng" dirty="0" smtClean="0"/>
                  <a:t>МОНОЛОГ</a:t>
                </a:r>
              </a:p>
              <a:p>
                <a:endParaRPr lang="ru-RU" sz="2800" b="1" i="1" dirty="0" smtClean="0"/>
              </a:p>
              <a:p>
                <a:r>
                  <a:rPr lang="ru-RU" sz="2400" b="1" i="1" dirty="0" smtClean="0"/>
                  <a:t>1.Вступление. 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Now I would like…</a:t>
                </a:r>
                <a:r>
                  <a:rPr lang="en-US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to give a talk on … </a:t>
                </a:r>
                <a:endParaRPr lang="ru-RU" sz="2400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r>
                  <a:rPr lang="ru-RU" sz="2400" b="1" i="1" dirty="0" smtClean="0"/>
                  <a:t>2.Основная часть</a:t>
                </a:r>
                <a:r>
                  <a:rPr lang="ru-RU" sz="2400" dirty="0" smtClean="0"/>
                  <a:t> (раскрытие 3 аспектов задания с использованием средств логической связи) </a:t>
                </a:r>
              </a:p>
              <a:p>
                <a:r>
                  <a:rPr lang="ru-RU" sz="2400" dirty="0" smtClean="0"/>
                  <a:t>-</a:t>
                </a:r>
                <a:r>
                  <a:rPr lang="ru-RU" sz="2400" b="1" i="1" dirty="0" smtClean="0"/>
                  <a:t>О чем говорить?</a:t>
                </a:r>
                <a:r>
                  <a:rPr lang="ru-RU" sz="2400" dirty="0" smtClean="0"/>
                  <a:t> </a:t>
                </a:r>
              </a:p>
              <a:p>
                <a:r>
                  <a:rPr lang="ru-RU" sz="2400" dirty="0" smtClean="0"/>
                  <a:t>-</a:t>
                </a:r>
                <a:r>
                  <a:rPr lang="ru-RU" sz="2400" b="1" i="1" dirty="0" smtClean="0"/>
                  <a:t>Подбираем средство логической связи</a:t>
                </a:r>
                <a:r>
                  <a:rPr lang="ru-RU" sz="2400" dirty="0" smtClean="0"/>
                  <a:t> </a:t>
                </a:r>
              </a:p>
              <a:p>
                <a:r>
                  <a:rPr lang="ru-RU" sz="2400" dirty="0" smtClean="0"/>
                  <a:t>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As for me</a:t>
                </a:r>
                <a:r>
                  <a:rPr lang="ru-RU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,</a:t>
                </a:r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As far as I remember </a:t>
                </a:r>
                <a:r>
                  <a:rPr lang="en-US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/</a:t>
                </a:r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Of course</a:t>
                </a:r>
                <a:endParaRPr lang="ru-RU" sz="2400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 think</a:t>
                </a:r>
                <a:r>
                  <a:rPr lang="ru-RU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/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In my opinion</a:t>
                </a:r>
                <a:r>
                  <a:rPr lang="ru-RU" sz="24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    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Unfortunately</a:t>
                </a:r>
                <a:endParaRPr lang="ru-RU" sz="2400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r>
                  <a:rPr lang="ru-RU" sz="2400" dirty="0" smtClean="0"/>
                  <a:t>-</a:t>
                </a:r>
                <a:r>
                  <a:rPr lang="ru-RU" sz="2400" b="1" i="1" dirty="0" smtClean="0"/>
                  <a:t>Как говорить?</a:t>
                </a:r>
                <a:r>
                  <a:rPr lang="ru-RU" sz="2400" dirty="0" smtClean="0"/>
                  <a:t> </a:t>
                </a:r>
              </a:p>
              <a:p>
                <a:r>
                  <a:rPr lang="ru-RU" sz="2400" b="1" dirty="0" smtClean="0"/>
                  <a:t>Подлежащее</a:t>
                </a:r>
                <a:r>
                  <a:rPr lang="en-US" sz="2400" b="1" dirty="0" smtClean="0"/>
                  <a:t> </a:t>
                </a:r>
                <a:r>
                  <a:rPr lang="ru-RU" sz="2400" b="1" dirty="0" smtClean="0"/>
                  <a:t>+ сказуемое</a:t>
                </a:r>
                <a:r>
                  <a:rPr lang="en-US" sz="2400" b="1" dirty="0" smtClean="0"/>
                  <a:t> </a:t>
                </a:r>
                <a:r>
                  <a:rPr lang="ru-RU" sz="2400" b="1" dirty="0" smtClean="0"/>
                  <a:t>+</a:t>
                </a:r>
                <a:r>
                  <a:rPr lang="en-US" sz="2400" b="1" dirty="0" smtClean="0"/>
                  <a:t> </a:t>
                </a:r>
                <a:r>
                  <a:rPr lang="ru-RU" sz="2400" b="1" dirty="0" smtClean="0"/>
                  <a:t>дополнительная информация</a:t>
                </a:r>
                <a:endParaRPr lang="ru-RU" sz="2400" dirty="0" smtClean="0"/>
              </a:p>
              <a:p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why </a:t>
                </a:r>
                <a:r>
                  <a:rPr lang="ru-RU" sz="2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----------------&gt;   because</a:t>
                </a:r>
                <a:endParaRPr lang="ru-RU" sz="2400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r>
                  <a:rPr lang="ru-RU" sz="2400" b="1" i="1" dirty="0" smtClean="0"/>
                  <a:t>3.Заключение</a:t>
                </a:r>
                <a:endParaRPr lang="ru-RU" sz="2400" dirty="0" smtClean="0"/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27984" y="40466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6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3989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Give a talk  on Australia  using the words and expressions you  have learned this term. In your talk remember to speak about: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where Australia  is situated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ru-RU" sz="2400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Несуненко Елена\Desktop\0015-015-Avstral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3012001" cy="20281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27584" y="3501008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i="1" dirty="0" smtClean="0"/>
          </a:p>
          <a:p>
            <a:pPr>
              <a:defRPr/>
            </a:pPr>
            <a:r>
              <a:rPr lang="en-US" sz="2400" b="1" i="1" dirty="0" smtClean="0">
                <a:latin typeface="+mn-lt"/>
              </a:rPr>
              <a:t>As far as I remember</a:t>
            </a:r>
            <a:r>
              <a:rPr lang="en-US" sz="2400" i="1" dirty="0" smtClean="0">
                <a:latin typeface="+mn-lt"/>
              </a:rPr>
              <a:t>, </a:t>
            </a:r>
            <a:r>
              <a:rPr lang="en-US" sz="2400" dirty="0" smtClean="0">
                <a:latin typeface="+mn-lt"/>
              </a:rPr>
              <a:t>Australia  is situated in the Southern Hemisphere.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</a:p>
          <a:p>
            <a:pPr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3989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Give a talk  on Australia  using the words and expressions you  have learned this term. In your talk remember to speak about: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where Australia  is situated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ru-RU" sz="2400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Несуненко Елена\Desktop\0015-015-Avstral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3012001" cy="20281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27584" y="3501008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dirty="0" smtClean="0">
                <a:latin typeface="+mn-lt"/>
              </a:rPr>
              <a:t>As far as I remember</a:t>
            </a:r>
            <a:r>
              <a:rPr lang="en-US" sz="2400" i="1" dirty="0" smtClean="0">
                <a:latin typeface="+mn-lt"/>
              </a:rPr>
              <a:t>, </a:t>
            </a:r>
            <a:r>
              <a:rPr lang="en-US" sz="2400" dirty="0" smtClean="0">
                <a:latin typeface="+mn-lt"/>
              </a:rPr>
              <a:t>Australia  is situated in the Southern Hemisphere.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who lives in Australia 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en-US" sz="2400" b="1" i="1" dirty="0" smtClean="0">
                <a:latin typeface="+mn-lt"/>
              </a:rPr>
              <a:t>I think, only 17 million inhabitants live there.</a:t>
            </a:r>
            <a:endParaRPr lang="ru-RU" sz="2400" b="1" dirty="0" smtClean="0">
              <a:latin typeface="+mn-lt"/>
            </a:endParaRPr>
          </a:p>
          <a:p>
            <a:pPr>
              <a:defRPr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628800"/>
            <a:ext cx="532859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</a:rPr>
              <a:t>Вебинар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М.В.Вербицкой 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«Лингводидактические основы обучения говорению на иностранном языке. Оптимизация подготовки к успешной сдачи устной части ОГЭ и ЕГЭ»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Видео лекция А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С.Клейменовой 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«Монолог на ОГЭ – это легко» </a:t>
            </a: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УМК М.В. Вербицкой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FORWARD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»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для 7 класса</a:t>
            </a:r>
            <a:endParaRPr lang="ru-RU" sz="20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Picture 2" descr="C:\Users\Несуненко Елена\Desktop\300737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2230" y="3573016"/>
            <a:ext cx="2357754" cy="3143672"/>
          </a:xfrm>
          <a:prstGeom prst="rect">
            <a:avLst/>
          </a:prstGeom>
          <a:noFill/>
        </p:spPr>
      </p:pic>
      <p:pic>
        <p:nvPicPr>
          <p:cNvPr id="16385" name="Picture 1" descr="C:\Users\Несуненко Елена\Desktop\10157564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04664"/>
            <a:ext cx="2261641" cy="3126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39894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Give a talk  on Australia  using the words and expressions you  have learned this term. In your talk remember to speak about: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where Australia  is situated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ru-RU" sz="2400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Несуненко Елена\Desktop\0015-015-Avstral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3012001" cy="20281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27584" y="3501008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dirty="0" smtClean="0">
                <a:latin typeface="+mn-lt"/>
              </a:rPr>
              <a:t>As far as I remember</a:t>
            </a:r>
            <a:r>
              <a:rPr lang="en-US" sz="2400" i="1" dirty="0" smtClean="0">
                <a:latin typeface="+mn-lt"/>
              </a:rPr>
              <a:t>, </a:t>
            </a:r>
            <a:r>
              <a:rPr lang="en-US" sz="2400" dirty="0" smtClean="0">
                <a:latin typeface="+mn-lt"/>
              </a:rPr>
              <a:t>Australia  is situated in the Southern Hemisphere.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who lives in Australia 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en-US" sz="2400" b="1" i="1" dirty="0" smtClean="0">
                <a:latin typeface="+mn-lt"/>
              </a:rPr>
              <a:t>I think, only 17 million inhabitants live there.</a:t>
            </a:r>
            <a:endParaRPr lang="ru-RU" sz="2400" b="1" dirty="0" smtClean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if there is a big pollution problem in Australia</a:t>
            </a:r>
          </a:p>
          <a:p>
            <a:pPr>
              <a:defRPr/>
            </a:pPr>
            <a:r>
              <a:rPr lang="en-US" sz="2400" b="1" i="1" dirty="0" smtClean="0">
                <a:latin typeface="+mn-lt"/>
              </a:rPr>
              <a:t>Unfortunately, </a:t>
            </a:r>
            <a:r>
              <a:rPr lang="en-US" sz="2400" b="1" u="sng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there is a big pollution problem in Australia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. </a:t>
            </a:r>
          </a:p>
          <a:p>
            <a:pPr>
              <a:defRPr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</a:p>
          <a:p>
            <a:pPr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28889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In your talk remember to speak about: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where Australia  is situated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ru-RU" sz="2400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Несуненко Елена\Desktop\0015-015-Avstral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3012001" cy="20281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27584" y="2708920"/>
            <a:ext cx="83164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dirty="0" smtClean="0">
                <a:latin typeface="+mn-lt"/>
              </a:rPr>
              <a:t>As far as I remember</a:t>
            </a:r>
            <a:r>
              <a:rPr lang="en-US" sz="2400" i="1" dirty="0" smtClean="0">
                <a:latin typeface="+mn-lt"/>
              </a:rPr>
              <a:t>, </a:t>
            </a:r>
            <a:r>
              <a:rPr lang="en-US" sz="2400" b="1" dirty="0" smtClean="0">
                <a:latin typeface="+mn-lt"/>
              </a:rPr>
              <a:t>Australia  is situated in the Southern Hemisphere.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who lives in Australia 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>
              <a:defRPr/>
            </a:pPr>
            <a:r>
              <a:rPr lang="en-US" sz="2400" b="1" i="1" dirty="0" smtClean="0">
                <a:latin typeface="+mn-lt"/>
              </a:rPr>
              <a:t>I think, only 17 million inhabitants live there.</a:t>
            </a:r>
            <a:endParaRPr lang="ru-RU" sz="2400" b="1" dirty="0" smtClean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if </a:t>
            </a:r>
            <a:r>
              <a:rPr lang="en-US" sz="2400" b="1" u="sng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there is a big pollution problem in Australia</a:t>
            </a:r>
          </a:p>
          <a:p>
            <a:pPr>
              <a:defRPr/>
            </a:pPr>
            <a:r>
              <a:rPr lang="en-US" sz="2400" b="1" i="1" dirty="0" smtClean="0">
                <a:latin typeface="+mn-lt"/>
              </a:rPr>
              <a:t>Unfortunately,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there is a big pollution problem in Australia.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if you think </a:t>
            </a:r>
            <a:r>
              <a:rPr lang="en-US" sz="2400" b="1" u="sng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millions of people will go to Australia  in future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and why.</a:t>
            </a:r>
            <a:r>
              <a:rPr lang="en-US" sz="2400" b="1" i="1" dirty="0" smtClean="0"/>
              <a:t> </a:t>
            </a:r>
          </a:p>
          <a:p>
            <a:r>
              <a:rPr lang="en-US" sz="2400" b="1" i="1" dirty="0" smtClean="0">
                <a:latin typeface="+mn-lt"/>
              </a:rPr>
              <a:t>In my opinion</a:t>
            </a:r>
            <a:r>
              <a:rPr lang="en-US" sz="2400" i="1" dirty="0" smtClean="0">
                <a:latin typeface="+mn-lt"/>
              </a:rPr>
              <a:t>,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millions of people will go to Australia  in future </a:t>
            </a:r>
            <a:r>
              <a:rPr lang="en-US" sz="2400" b="1" dirty="0" smtClean="0">
                <a:latin typeface="+mn-lt"/>
              </a:rPr>
              <a:t>because life in their own countries becomes impossible.</a:t>
            </a:r>
            <a:endParaRPr lang="ru-RU" sz="2400" b="1" dirty="0" smtClean="0"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79104" y="1050989"/>
            <a:ext cx="8064896" cy="6063198"/>
            <a:chOff x="1292040" y="312112"/>
            <a:chExt cx="7647169" cy="7226614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292040" y="312112"/>
              <a:ext cx="7647169" cy="7226614"/>
              <a:chOff x="1291825" y="-2105393"/>
              <a:chExt cx="7647001" cy="903364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291825" y="-2105393"/>
                <a:ext cx="7647001" cy="9033647"/>
              </a:xfrm>
              <a:prstGeom prst="rect">
                <a:avLst/>
              </a:prstGeom>
            </p:spPr>
            <p:txBody>
              <a:bodyPr wrap="square" numCol="1">
                <a:spAutoFit/>
              </a:bodyPr>
              <a:lstStyle/>
              <a:p>
                <a:pPr algn="ctr"/>
                <a:r>
                  <a:rPr lang="ru-RU" sz="3200" b="1" u="sng" dirty="0" smtClean="0"/>
                  <a:t>МОНОЛОГ</a:t>
                </a:r>
              </a:p>
              <a:p>
                <a:r>
                  <a:rPr lang="ru-RU" sz="2400" b="1" i="1" u="sng" dirty="0" smtClean="0">
                    <a:latin typeface="+mn-lt"/>
                  </a:rPr>
                  <a:t>1.Вступление</a:t>
                </a:r>
              </a:p>
              <a:p>
                <a:r>
                  <a:rPr lang="en-US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Now I would like…</a:t>
                </a:r>
                <a:r>
                  <a:rPr lang="en-US" sz="2000" u="sng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to give a talk about 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… </a:t>
                </a:r>
                <a:r>
                  <a:rPr lang="ru-RU" sz="2000" dirty="0" smtClean="0">
                    <a:latin typeface="+mn-lt"/>
                  </a:rPr>
                  <a:t>1.</a:t>
                </a:r>
                <a:r>
                  <a:rPr lang="en-US" sz="2000" b="1" i="1" dirty="0" smtClean="0">
                    <a:latin typeface="+mn-lt"/>
                  </a:rPr>
                  <a:t>Now I would like to give a talk on (about)</a:t>
                </a:r>
                <a:r>
                  <a:rPr lang="en-US" sz="20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en-US" sz="2000" b="1" i="1" dirty="0" smtClean="0">
                    <a:latin typeface="+mn-lt"/>
                  </a:rPr>
                  <a:t>Australia. </a:t>
                </a:r>
                <a:endParaRPr lang="ru-RU" sz="2000" b="1" i="1" dirty="0" smtClean="0">
                  <a:latin typeface="+mn-lt"/>
                </a:endParaRPr>
              </a:p>
              <a:p>
                <a:pPr>
                  <a:defRPr/>
                </a:pPr>
                <a:r>
                  <a:rPr lang="ru-RU" sz="2400" b="1" i="1" u="sng" dirty="0" smtClean="0">
                    <a:latin typeface="+mn-lt"/>
                  </a:rPr>
                  <a:t>2.Основная часть</a:t>
                </a:r>
                <a:endParaRPr lang="en-US" sz="2400" b="1" i="1" u="sng" dirty="0" smtClean="0">
                  <a:latin typeface="+mn-lt"/>
                </a:endParaRPr>
              </a:p>
              <a:p>
                <a:pPr>
                  <a:defRPr/>
                </a:pPr>
                <a:r>
                  <a:rPr lang="en-US" sz="2000" b="1" i="1" dirty="0" smtClean="0">
                    <a:latin typeface="+mn-lt"/>
                  </a:rPr>
                  <a:t>2</a:t>
                </a:r>
                <a:r>
                  <a:rPr lang="ru-RU" sz="2000" b="1" i="1" dirty="0" smtClean="0">
                    <a:latin typeface="+mn-lt"/>
                  </a:rPr>
                  <a:t>.</a:t>
                </a:r>
                <a:r>
                  <a:rPr lang="en-US" sz="2000" b="1" i="1" dirty="0" smtClean="0">
                    <a:latin typeface="+mn-lt"/>
                  </a:rPr>
                  <a:t>As far as I remember</a:t>
                </a:r>
                <a:r>
                  <a:rPr lang="en-US" sz="2000" i="1" dirty="0" smtClean="0">
                    <a:latin typeface="+mn-lt"/>
                  </a:rPr>
                  <a:t>, </a:t>
                </a:r>
                <a:r>
                  <a:rPr lang="en-US" sz="2000" dirty="0" smtClean="0">
                    <a:latin typeface="+mn-lt"/>
                  </a:rPr>
                  <a:t>Australia  is situated in the Southern Hemisphere.</a:t>
                </a:r>
                <a:r>
                  <a:rPr lang="en-US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  <a:p>
                <a:pPr>
                  <a:defRPr/>
                </a:pPr>
                <a:r>
                  <a:rPr lang="ru-RU" sz="2000" b="1" i="1" dirty="0" smtClean="0">
                    <a:latin typeface="+mn-lt"/>
                  </a:rPr>
                  <a:t>3.</a:t>
                </a:r>
                <a:r>
                  <a:rPr lang="en-US" sz="2000" b="1" i="1" dirty="0" smtClean="0">
                    <a:latin typeface="+mn-lt"/>
                  </a:rPr>
                  <a:t>I think, only 17 million inhabitants live there.</a:t>
                </a:r>
                <a:endParaRPr lang="ru-RU" sz="2000" b="1" dirty="0" smtClean="0">
                  <a:latin typeface="+mn-lt"/>
                </a:endParaRPr>
              </a:p>
              <a:p>
                <a:pPr>
                  <a:defRPr/>
                </a:pPr>
                <a:r>
                  <a:rPr lang="ru-RU" sz="2000" b="1" i="1" dirty="0" smtClean="0">
                    <a:latin typeface="+mn-lt"/>
                  </a:rPr>
                  <a:t>4.</a:t>
                </a:r>
                <a:r>
                  <a:rPr lang="en-US" sz="2000" b="1" i="1" dirty="0" smtClean="0">
                    <a:latin typeface="+mn-lt"/>
                  </a:rPr>
                  <a:t>Unfortunately, </a:t>
                </a:r>
                <a:r>
                  <a:rPr lang="en-US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there is a big pollution problem in Australia. </a:t>
                </a:r>
              </a:p>
              <a:p>
                <a:r>
                  <a:rPr lang="ru-RU" sz="2000" b="1" i="1" dirty="0" smtClean="0">
                    <a:latin typeface="+mn-lt"/>
                  </a:rPr>
                  <a:t>5.</a:t>
                </a:r>
                <a:r>
                  <a:rPr lang="en-US" sz="2000" b="1" i="1" dirty="0" smtClean="0">
                    <a:latin typeface="+mn-lt"/>
                  </a:rPr>
                  <a:t>In my opinion</a:t>
                </a:r>
                <a:r>
                  <a:rPr lang="en-US" sz="2000" i="1" dirty="0" smtClean="0">
                    <a:latin typeface="+mn-lt"/>
                  </a:rPr>
                  <a:t>,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en-US" sz="20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millions of people will go to Australia  in future </a:t>
                </a:r>
                <a:r>
                  <a:rPr lang="en-US" sz="2000" b="1" dirty="0" smtClean="0">
                    <a:latin typeface="+mn-lt"/>
                  </a:rPr>
                  <a:t>because life in their own countries becomes impossible.</a:t>
                </a:r>
                <a:endParaRPr lang="ru-RU" sz="2000" b="1" dirty="0" smtClean="0">
                  <a:latin typeface="+mn-lt"/>
                </a:endParaRPr>
              </a:p>
              <a:p>
                <a:r>
                  <a:rPr lang="ru-RU" sz="2400" b="1" i="1" u="sng" dirty="0" smtClean="0">
                    <a:latin typeface="+mn-lt"/>
                  </a:rPr>
                  <a:t>3.Заключение</a:t>
                </a:r>
                <a:endParaRPr lang="en-US" sz="2400" b="1" i="1" u="sng" dirty="0" smtClean="0">
                  <a:latin typeface="+mn-lt"/>
                </a:endParaRPr>
              </a:p>
              <a:p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Finally</a:t>
                </a:r>
                <a:r>
                  <a:rPr lang="ru-RU" sz="24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, 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In conclusion</a:t>
                </a:r>
                <a:r>
                  <a:rPr lang="ru-RU" sz="24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, 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All in all</a:t>
                </a:r>
                <a:r>
                  <a:rPr lang="en-US" sz="24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  <a:p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 would like to say that</a:t>
                </a:r>
                <a:r>
                  <a:rPr lang="en-US" sz="24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ru-RU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(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As for me</a:t>
                </a:r>
                <a:r>
                  <a:rPr lang="ru-RU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, 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</a:t>
                </a:r>
                <a:r>
                  <a:rPr lang="ru-RU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)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  <a:p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interesting</a:t>
                </a:r>
                <a:r>
                  <a:rPr lang="ru-RU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, 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great</a:t>
                </a:r>
                <a:r>
                  <a:rPr lang="ru-RU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, 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useful</a:t>
                </a:r>
                <a:r>
                  <a:rPr lang="en-US" sz="2400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en-US" sz="2400" dirty="0" smtClean="0"/>
                  <a:t> </a:t>
                </a:r>
              </a:p>
              <a:p>
                <a:endParaRPr lang="en-US" sz="2400" b="1" dirty="0" smtClean="0">
                  <a:latin typeface="+mn-lt"/>
                </a:endParaRPr>
              </a:p>
              <a:p>
                <a:r>
                  <a:rPr lang="en-US" sz="2400" b="1" dirty="0" smtClean="0">
                    <a:latin typeface="+mn-lt"/>
                  </a:rPr>
                  <a:t>6. </a:t>
                </a:r>
                <a:r>
                  <a:rPr lang="en-US" sz="2400" b="1" i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Finally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,</a:t>
                </a:r>
                <a:r>
                  <a:rPr lang="en-US" sz="2400" b="1" dirty="0" smtClean="0">
                    <a:latin typeface="+mn-lt"/>
                  </a:rPr>
                  <a:t> I would like to say that Australia is </a:t>
                </a:r>
                <a:r>
                  <a:rPr lang="en-US" sz="2400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interesting</a:t>
                </a:r>
                <a:r>
                  <a:rPr lang="ru-RU" sz="2400" b="1" dirty="0" smtClean="0">
                    <a:latin typeface="+mn-lt"/>
                  </a:rPr>
                  <a:t>.</a:t>
                </a:r>
                <a:endParaRPr lang="en-US" sz="2400" b="1" i="1" u="sng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endParaRPr lang="ru-RU" sz="2400" u="sng" dirty="0" smtClean="0"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27984" y="40466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6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27513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where Australia  is situated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who lives in Australia 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if there is a big pollution problem in Australia </a:t>
                </a:r>
              </a:p>
              <a:p>
                <a:pPr>
                  <a:buFont typeface="Wingdings" pitchFamily="2" charset="2"/>
                  <a:buChar char="Ø"/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if you think millions of people will go to Australia  in future and why.</a:t>
                </a: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You have to talk continuously (6 sentences minimum).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Несуненко Елена\Desktop\0015-015-Avstral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3012001" cy="20281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11560" y="3718679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+mn-lt"/>
              </a:rPr>
              <a:t>1.Now I would like to give a talk about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en-US" i="1" dirty="0" smtClean="0">
                <a:latin typeface="+mn-lt"/>
              </a:rPr>
              <a:t>Australia. </a:t>
            </a:r>
            <a:endParaRPr lang="ru-RU" i="1" dirty="0" smtClean="0">
              <a:latin typeface="+mn-lt"/>
            </a:endParaRPr>
          </a:p>
          <a:p>
            <a:r>
              <a:rPr lang="en-US" b="1" i="1" dirty="0" smtClean="0">
                <a:latin typeface="+mn-lt"/>
              </a:rPr>
              <a:t>2.As far as I remember, </a:t>
            </a:r>
            <a:r>
              <a:rPr lang="en-US" dirty="0" smtClean="0">
                <a:latin typeface="+mn-lt"/>
              </a:rPr>
              <a:t>Australia  is situated in the Southern Hemisphere. </a:t>
            </a:r>
          </a:p>
          <a:p>
            <a:r>
              <a:rPr lang="en-US" i="1" dirty="0" smtClean="0">
                <a:latin typeface="+mn-lt"/>
              </a:rPr>
              <a:t>3.Only 17 million inhabitants live there. </a:t>
            </a:r>
          </a:p>
          <a:p>
            <a:r>
              <a:rPr lang="en-US" i="1" dirty="0" smtClean="0">
                <a:latin typeface="+mn-lt"/>
              </a:rPr>
              <a:t>4.</a:t>
            </a:r>
            <a:r>
              <a:rPr lang="en-US" dirty="0" smtClean="0">
                <a:latin typeface="+mn-lt"/>
              </a:rPr>
              <a:t> </a:t>
            </a:r>
            <a:r>
              <a:rPr lang="en-US" b="1" i="1" dirty="0" smtClean="0">
                <a:latin typeface="+mn-lt"/>
              </a:rPr>
              <a:t>Unfortunately,</a:t>
            </a:r>
            <a:r>
              <a:rPr lang="en-US" i="1" dirty="0" smtClean="0">
                <a:latin typeface="+mn-lt"/>
              </a:rPr>
              <a:t> </a:t>
            </a: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there is a big pollution problem in Australia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en-US" b="1" dirty="0" smtClean="0">
                <a:latin typeface="+mn-lt"/>
              </a:rPr>
              <a:t>5.</a:t>
            </a:r>
            <a:r>
              <a:rPr lang="en-US" b="1" i="1" dirty="0" smtClean="0">
                <a:latin typeface="+mn-lt"/>
              </a:rPr>
              <a:t>In my opinion</a:t>
            </a:r>
            <a:r>
              <a:rPr lang="en-US" i="1" dirty="0" smtClean="0">
                <a:latin typeface="+mn-lt"/>
              </a:rPr>
              <a:t>,</a:t>
            </a:r>
            <a:r>
              <a:rPr lang="en-US" dirty="0" smtClean="0">
                <a:latin typeface="+mn-lt"/>
              </a:rPr>
              <a:t> </a:t>
            </a: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millions of people will go to Australia  in future </a:t>
            </a:r>
            <a:r>
              <a:rPr lang="en-US" dirty="0" smtClean="0">
                <a:latin typeface="+mn-lt"/>
              </a:rPr>
              <a:t>because life in their own countries becomes impossible.</a:t>
            </a:r>
          </a:p>
          <a:p>
            <a:r>
              <a:rPr lang="en-US" dirty="0" smtClean="0">
                <a:latin typeface="+mn-lt"/>
              </a:rPr>
              <a:t> 6. </a:t>
            </a:r>
            <a:r>
              <a:rPr lang="en-US" b="1" i="1" dirty="0" smtClean="0">
                <a:latin typeface="+mn-lt"/>
              </a:rPr>
              <a:t>Finally</a:t>
            </a:r>
            <a:r>
              <a:rPr lang="en-US" b="1" dirty="0" smtClean="0">
                <a:latin typeface="+mn-lt"/>
              </a:rPr>
              <a:t>, </a:t>
            </a:r>
            <a:r>
              <a:rPr lang="en-US" dirty="0" smtClean="0">
                <a:latin typeface="+mn-lt"/>
              </a:rPr>
              <a:t>I would like to say that Australia is unusual</a:t>
            </a:r>
            <a:r>
              <a:rPr lang="ru-RU" dirty="0" smtClean="0">
                <a:latin typeface="+mn-lt"/>
              </a:rPr>
              <a:t>.</a:t>
            </a:r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4585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Give a talk on </a:t>
                </a:r>
                <a:r>
                  <a:rPr lang="en-US" sz="2000" b="1" u="sng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pocket money 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using the words and expressions you have learned this term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In your talk remember to speak about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:</a:t>
                </a: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How you get your pocket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spend it on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If you save any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are going to spend your money for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You have to talk continuously (6 sentences minimum). </a:t>
                </a:r>
                <a:endParaRPr lang="ru-RU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184482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4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Now I would like to give a talk on</a:t>
            </a:r>
            <a:r>
              <a:rPr lang="en-US" dirty="0" smtClean="0"/>
              <a:t>… </a:t>
            </a: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pocket money.</a:t>
            </a:r>
            <a:endParaRPr lang="ru-RU" b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30722" name="Picture 2" descr="C:\Users\Несуненко Елена\Desktop\savings-pig-1024x8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656" y="260648"/>
            <a:ext cx="3096344" cy="2576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4539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Give a talk on pocket money using the words and expressions you have learned this term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In your talk remember to speak about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:</a:t>
                </a: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How you get your pocket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spend it on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If you save any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are going to spend your money for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You have to talk continuously (6 sentences minimum). </a:t>
                </a:r>
                <a:endParaRPr lang="ru-RU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184482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4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Now I would like to give a talk on</a:t>
            </a:r>
            <a:r>
              <a:rPr lang="en-US" dirty="0" smtClean="0"/>
              <a:t>…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pocket money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 smtClean="0"/>
              <a:t>As for me,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get my pocket money</a:t>
            </a:r>
            <a:r>
              <a:rPr lang="en-US" dirty="0" smtClean="0"/>
              <a:t>…from my parents.</a:t>
            </a:r>
            <a:endParaRPr lang="ru-RU" dirty="0" smtClean="0"/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30722" name="Picture 2" descr="C:\Users\Несуненко Елена\Desktop\savings-pig-1024x8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656" y="260648"/>
            <a:ext cx="3096344" cy="2576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4539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Give a talk on pocket money using the words and expressions you have learned this term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In your talk remember to speak about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:</a:t>
                </a: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How you get your pocket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spend it on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If you save any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are going to spend your money for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You have to talk continuously (6 sentences minimum). </a:t>
                </a:r>
                <a:endParaRPr lang="ru-RU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184482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4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Now I would like to give a talk on</a:t>
            </a:r>
            <a:r>
              <a:rPr lang="en-US" dirty="0" smtClean="0"/>
              <a:t>…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pocket money.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 smtClean="0"/>
              <a:t>As for me,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get my pocket money</a:t>
            </a:r>
            <a:r>
              <a:rPr lang="en-US" dirty="0" smtClean="0"/>
              <a:t>…from my parents.</a:t>
            </a:r>
            <a:endParaRPr lang="ru-RU" dirty="0" smtClean="0"/>
          </a:p>
          <a:p>
            <a:r>
              <a:rPr lang="en-US" b="1" i="1" dirty="0" smtClean="0"/>
              <a:t>I think,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spend it on</a:t>
            </a:r>
            <a:r>
              <a:rPr lang="en-US" dirty="0" smtClean="0"/>
              <a:t>…new computer games.</a:t>
            </a:r>
            <a:endParaRPr lang="ru-RU" dirty="0" smtClean="0"/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30722" name="Picture 2" descr="C:\Users\Несуненко Елена\Desktop\savings-pig-1024x8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656" y="260648"/>
            <a:ext cx="3096344" cy="2576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4539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Give a talk on pocket money using the words and expressions you have learned this term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In your talk remember to speak about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:</a:t>
                </a: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How you get your pocket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spend it on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If you save any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are going to spend your money for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You have to talk continuously (6 sentences minimum). </a:t>
                </a:r>
                <a:endParaRPr lang="ru-RU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184482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4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Now I would like to give a talk on</a:t>
            </a:r>
            <a:r>
              <a:rPr lang="en-US" dirty="0" smtClean="0"/>
              <a:t>…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pocket money.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 smtClean="0"/>
              <a:t>As for me,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get my pocket money</a:t>
            </a:r>
            <a:r>
              <a:rPr lang="en-US" dirty="0" smtClean="0"/>
              <a:t>…from my parents.</a:t>
            </a:r>
            <a:endParaRPr lang="ru-RU" dirty="0" smtClean="0"/>
          </a:p>
          <a:p>
            <a:r>
              <a:rPr lang="en-US" b="1" i="1" dirty="0" smtClean="0"/>
              <a:t>I think,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spend it on…</a:t>
            </a:r>
            <a:r>
              <a:rPr lang="en-US" dirty="0" smtClean="0"/>
              <a:t>new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/>
              <a:t>computer games.</a:t>
            </a:r>
            <a:endParaRPr lang="ru-RU" dirty="0" smtClean="0"/>
          </a:p>
          <a:p>
            <a:r>
              <a:rPr lang="en-US" b="1" i="1" dirty="0" smtClean="0"/>
              <a:t>Fortunately,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save money.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30722" name="Picture 2" descr="C:\Users\Несуненко Елена\Desktop\savings-pig-1024x8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656" y="260648"/>
            <a:ext cx="3096344" cy="2576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4539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Give a talk on pocket money using the words and expressions you have learned this term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In your talk remember to speak about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:</a:t>
                </a: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How you get your pocket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spend it on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If you save any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are going to spend your money for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You have to talk continuously (6 sentences minimum). </a:t>
                </a:r>
                <a:endParaRPr lang="ru-RU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184482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4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Now I would like to give a talk on…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pocket money.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 smtClean="0"/>
              <a:t>As for me,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get my pocket money</a:t>
            </a:r>
            <a:r>
              <a:rPr lang="en-US" dirty="0" smtClean="0"/>
              <a:t>…from my parents.</a:t>
            </a:r>
            <a:endParaRPr lang="ru-RU" dirty="0" smtClean="0"/>
          </a:p>
          <a:p>
            <a:r>
              <a:rPr lang="en-US" b="1" i="1" dirty="0" smtClean="0"/>
              <a:t>I think,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spend it on</a:t>
            </a:r>
            <a:r>
              <a:rPr lang="en-US" dirty="0" smtClean="0"/>
              <a:t>…new computer games.</a:t>
            </a:r>
            <a:endParaRPr lang="ru-RU" dirty="0" smtClean="0"/>
          </a:p>
          <a:p>
            <a:r>
              <a:rPr lang="en-US" b="1" i="1" dirty="0" smtClean="0"/>
              <a:t>Fortunately,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save money.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 smtClean="0"/>
              <a:t>Of course,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am going to spend my money for</a:t>
            </a:r>
            <a:r>
              <a:rPr lang="en-US" dirty="0" smtClean="0"/>
              <a:t>…a new mobile phone.</a:t>
            </a:r>
            <a:endParaRPr lang="ru-RU" dirty="0" smtClean="0"/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30722" name="Picture 2" descr="C:\Users\Несуненко Елена\Desktop\savings-pig-1024x8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656" y="260648"/>
            <a:ext cx="3096344" cy="2576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4539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Give a talk on pocket money using the words and expressions you have learned this term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In your talk remember to speak about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:</a:t>
                </a: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How you get your pocket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spend it on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If you save any money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;</a:t>
                </a:r>
                <a:endParaRPr lang="en-US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lvl="0">
                  <a:buFont typeface="Wingdings" pitchFamily="2" charset="2"/>
                  <a:buChar char="Ø"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What you are going to spend your money for</a:t>
                </a:r>
                <a:r>
                  <a:rPr lang="ru-RU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You have to talk continuously (6 sentences minimum). </a:t>
                </a:r>
                <a:endParaRPr lang="ru-RU" b="1" dirty="0" smtClean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7544" y="1844824"/>
            <a:ext cx="6020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3200" u="sng" dirty="0" smtClean="0">
                <a:solidFill>
                  <a:schemeClr val="accent5">
                    <a:lumMod val="75000"/>
                  </a:schemeClr>
                </a:solidFill>
              </a:rPr>
              <a:t>Student’s Card 4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Now I would like to give a talk on…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pocket money.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 smtClean="0"/>
              <a:t>As for me,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get my pocket money</a:t>
            </a:r>
            <a:r>
              <a:rPr lang="en-US" dirty="0" smtClean="0"/>
              <a:t>…from my parents.</a:t>
            </a:r>
            <a:endParaRPr lang="ru-RU" dirty="0" smtClean="0"/>
          </a:p>
          <a:p>
            <a:r>
              <a:rPr lang="en-US" b="1" i="1" dirty="0" smtClean="0"/>
              <a:t>I think,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spend it on</a:t>
            </a:r>
            <a:r>
              <a:rPr lang="en-US" dirty="0" smtClean="0"/>
              <a:t>…new computer games.</a:t>
            </a:r>
            <a:endParaRPr lang="ru-RU" dirty="0" smtClean="0"/>
          </a:p>
          <a:p>
            <a:r>
              <a:rPr lang="en-US" b="1" i="1" dirty="0" smtClean="0"/>
              <a:t>Fortunately,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save money.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i="1" dirty="0" smtClean="0"/>
              <a:t>Of course,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 am going to spend my money for</a:t>
            </a:r>
            <a:r>
              <a:rPr lang="en-US" dirty="0" smtClean="0"/>
              <a:t>…a new mobile phone.</a:t>
            </a:r>
            <a:endParaRPr lang="ru-RU" dirty="0" smtClean="0"/>
          </a:p>
          <a:p>
            <a:r>
              <a:rPr lang="en-US" b="1" i="1" dirty="0" smtClean="0"/>
              <a:t>Finally</a:t>
            </a:r>
            <a:r>
              <a:rPr lang="en-US" b="1" dirty="0" smtClean="0"/>
              <a:t>, I would like to say that</a:t>
            </a:r>
            <a:r>
              <a:rPr lang="en-US" dirty="0" smtClean="0"/>
              <a:t>… pocket money is useful.</a:t>
            </a:r>
            <a:endParaRPr lang="ru-RU" dirty="0" smtClean="0"/>
          </a:p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30722" name="Picture 2" descr="C:\Users\Несуненко Елена\Desktop\savings-pig-1024x8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7656" y="260648"/>
            <a:ext cx="3096344" cy="2576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8596" y="980728"/>
            <a:ext cx="80654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ЦЕЛЬ: </a:t>
            </a:r>
            <a:r>
              <a:rPr lang="ru-RU" sz="3200" b="1" i="1" dirty="0" smtClean="0">
                <a:latin typeface="+mn-lt"/>
              </a:rPr>
              <a:t>сформировать у учащихся иноязычную коммуникативную компетенцию на заданном уровне 9 </a:t>
            </a:r>
            <a:r>
              <a:rPr lang="ru-RU" sz="3200" b="1" i="1" dirty="0" err="1" smtClean="0">
                <a:latin typeface="+mn-lt"/>
              </a:rPr>
              <a:t>кл</a:t>
            </a:r>
            <a:r>
              <a:rPr lang="ru-RU" sz="3200" b="1" i="1" dirty="0" smtClean="0">
                <a:latin typeface="+mn-lt"/>
              </a:rPr>
              <a:t> – А2, 11 </a:t>
            </a:r>
            <a:r>
              <a:rPr lang="ru-RU" sz="3200" b="1" i="1" dirty="0" err="1" smtClean="0">
                <a:latin typeface="+mn-lt"/>
              </a:rPr>
              <a:t>кл</a:t>
            </a:r>
            <a:r>
              <a:rPr lang="ru-RU" sz="3200" b="1" i="1" dirty="0" smtClean="0">
                <a:latin typeface="+mn-lt"/>
              </a:rPr>
              <a:t> по базовой программе – В1, по профильной программе – В2).  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5361" name="Picture 1" descr="C:\Users\Несуненко Елена\Desktop\cover3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573016"/>
            <a:ext cx="1817657" cy="2363155"/>
          </a:xfrm>
          <a:prstGeom prst="rect">
            <a:avLst/>
          </a:prstGeom>
          <a:noFill/>
        </p:spPr>
      </p:pic>
      <p:pic>
        <p:nvPicPr>
          <p:cNvPr id="15362" name="Picture 2" descr="C:\Users\Несуненко Елена\Desktop\57916e1e133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293096"/>
            <a:ext cx="1730084" cy="23170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6381328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Серия </a:t>
            </a:r>
            <a:r>
              <a:rPr lang="ru-RU" b="1" dirty="0" smtClean="0"/>
              <a:t>FORWARD</a:t>
            </a:r>
            <a:r>
              <a:rPr lang="ru-RU" dirty="0" smtClean="0"/>
              <a:t> - </a:t>
            </a:r>
            <a:r>
              <a:rPr lang="ru-RU" b="1" dirty="0" smtClean="0"/>
              <a:t>учебники</a:t>
            </a:r>
            <a:r>
              <a:rPr lang="ru-RU" dirty="0" smtClean="0"/>
              <a:t> нового поколения</a:t>
            </a:r>
            <a:endParaRPr lang="ru-RU" dirty="0"/>
          </a:p>
        </p:txBody>
      </p:sp>
      <p:pic>
        <p:nvPicPr>
          <p:cNvPr id="15363" name="Picture 3" descr="C:\Users\Несуненко Елена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05064"/>
            <a:ext cx="2160240" cy="1620181"/>
          </a:xfrm>
          <a:prstGeom prst="rect">
            <a:avLst/>
          </a:prstGeom>
          <a:noFill/>
        </p:spPr>
      </p:pic>
      <p:pic>
        <p:nvPicPr>
          <p:cNvPr id="7" name="Picture 2" descr="C:\Users\Несуненко Елена\Desktop\63989-obrazeczapolneniya-a-vzaimoposescheniya-urokov-i-klassnyh-chaso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3789040"/>
            <a:ext cx="1656184" cy="2554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99592" y="1916832"/>
            <a:ext cx="8064896" cy="4353957"/>
            <a:chOff x="1121826" y="1344094"/>
            <a:chExt cx="7647169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1121826" y="1344094"/>
              <a:ext cx="7647169" cy="4486216"/>
              <a:chOff x="1121615" y="-815361"/>
              <a:chExt cx="7647001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121615" y="-815361"/>
                <a:ext cx="7647001" cy="16508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endParaRPr lang="en-US" sz="2400" dirty="0" smtClean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  <a:p>
                <a:pPr algn="ctr">
                  <a:defRPr/>
                </a:pP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  <a:latin typeface="+mn-lt"/>
                  </a:rPr>
                  <a:t> </a:t>
                </a:r>
                <a:endParaRPr lang="ru-RU" b="1" dirty="0">
                  <a:solidFill>
                    <a:schemeClr val="accent5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4797152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2053" name="Picture 5" descr="C:\Users\Несуненко Елена\Desktop\СЕМИНАР\289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672" y="2781035"/>
            <a:ext cx="2952328" cy="4076965"/>
          </a:xfrm>
          <a:prstGeom prst="rect">
            <a:avLst/>
          </a:prstGeom>
          <a:noFill/>
        </p:spPr>
      </p:pic>
      <p:pic>
        <p:nvPicPr>
          <p:cNvPr id="2054" name="Picture 6" descr="C:\Users\Несуненко Елена\Desktop\СЕМИНАР\3107539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3171900" cy="4229200"/>
          </a:xfrm>
          <a:prstGeom prst="rect">
            <a:avLst/>
          </a:prstGeom>
          <a:noFill/>
        </p:spPr>
      </p:pic>
      <p:pic>
        <p:nvPicPr>
          <p:cNvPr id="2055" name="Picture 7" descr="C:\Users\Несуненко Елена\Desktop\СЕМИНАР\4885.750x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548680"/>
            <a:ext cx="2304256" cy="3105583"/>
          </a:xfrm>
          <a:prstGeom prst="rect">
            <a:avLst/>
          </a:prstGeom>
          <a:noFill/>
        </p:spPr>
      </p:pic>
      <p:pic>
        <p:nvPicPr>
          <p:cNvPr id="2056" name="Picture 8" descr="C:\Users\Несуненко Елена\Desktop\СЕМИНАР\cover3d1__w3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647678"/>
            <a:ext cx="2383208" cy="3210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8596" y="980728"/>
            <a:ext cx="8065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Экзамен устной части состоит из трех частей: 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чтение текста вслух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условный диалог-расспрос (ответы на вопросы)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тематическое монологическое высказывание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337" name="Picture 1" descr="C:\Users\Несуненко Елена\Desktop\289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996952"/>
            <a:ext cx="2455784" cy="3391271"/>
          </a:xfrm>
          <a:prstGeom prst="rect">
            <a:avLst/>
          </a:prstGeom>
          <a:noFill/>
        </p:spPr>
      </p:pic>
      <p:pic>
        <p:nvPicPr>
          <p:cNvPr id="14338" name="Picture 2" descr="C:\Users\Несуненко Елена\Desktop\4885.750x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068960"/>
            <a:ext cx="2253754" cy="3037519"/>
          </a:xfrm>
          <a:prstGeom prst="rect">
            <a:avLst/>
          </a:prstGeom>
          <a:noFill/>
        </p:spPr>
      </p:pic>
      <p:pic>
        <p:nvPicPr>
          <p:cNvPr id="14339" name="Picture 3" descr="C:\Users\Несуненко Елена\Desktop\cover3d1__w3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429000"/>
            <a:ext cx="2421086" cy="3261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8596" y="980728"/>
            <a:ext cx="8065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Задание 1 – чтение вслух</a:t>
            </a:r>
          </a:p>
          <a:p>
            <a:pPr algn="ctr"/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Паузы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Фразовое ударение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Интонационные контуры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Произношение слов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Ударение в словах</a:t>
            </a:r>
          </a:p>
        </p:txBody>
      </p:sp>
      <p:pic>
        <p:nvPicPr>
          <p:cNvPr id="13314" name="Picture 2" descr="C:\Users\Несуненко Елена\Desktop\10153467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029160"/>
            <a:ext cx="2423373" cy="2828840"/>
          </a:xfrm>
          <a:prstGeom prst="rect">
            <a:avLst/>
          </a:prstGeom>
          <a:noFill/>
        </p:spPr>
      </p:pic>
      <p:pic>
        <p:nvPicPr>
          <p:cNvPr id="13313" name="Picture 1" descr="C:\Users\Несуненко Елена\Desktop\1015242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6182" y="2780928"/>
            <a:ext cx="2607818" cy="3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80728"/>
            <a:ext cx="784887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Стратегии выполнения Задания 1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Внимательно изучите предложенный отрывок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Обращайте внимание на слова, трудные для произношения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Не торопитесь при чтении текста, выдерживайте средний темп </a:t>
            </a:r>
            <a:r>
              <a:rPr lang="ru-RU" sz="2400" dirty="0" smtClean="0"/>
              <a:t>речи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r>
              <a:rPr lang="ru-RU" sz="2400" dirty="0" smtClean="0"/>
              <a:t>Максимальный балл – </a:t>
            </a:r>
            <a:r>
              <a:rPr lang="ru-RU" sz="2400" dirty="0" smtClean="0"/>
              <a:t>2 балла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92890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Стратегии выполнения Задания 2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(условный диалог-расспрос) </a:t>
            </a:r>
          </a:p>
          <a:p>
            <a:endParaRPr lang="ru-RU" sz="2800" dirty="0" smtClean="0"/>
          </a:p>
          <a:p>
            <a:r>
              <a:rPr lang="ru-RU" sz="2800" dirty="0" smtClean="0"/>
              <a:t>Оценивается:</a:t>
            </a:r>
            <a:endParaRPr lang="ru-RU" sz="2800" b="1" i="1" u="sng" dirty="0" smtClean="0"/>
          </a:p>
          <a:p>
            <a:pPr algn="ctr"/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Коммуникативная составляющая ответа;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Полнота ответа;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Допускаются лексические, грамматические и фонетические погрешности, не затрудняющие </a:t>
            </a:r>
          </a:p>
          <a:p>
            <a:r>
              <a:rPr lang="ru-RU" sz="2400" b="1" dirty="0" smtClean="0"/>
              <a:t>восприятия.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Максимальный балл – 6 баллов</a:t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11265" name="Picture 1" descr="C:\Users\Несуненко Елена\Desktop\96657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987927"/>
            <a:ext cx="1403648" cy="2023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831641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Стратегии выполнения Задания 2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(условный диалог-расспрос) </a:t>
            </a:r>
          </a:p>
          <a:p>
            <a:endParaRPr lang="ru-RU" sz="2800" b="1" dirty="0" smtClean="0"/>
          </a:p>
          <a:p>
            <a:r>
              <a:rPr lang="ru-RU" sz="2800" dirty="0" smtClean="0"/>
              <a:t>На экзамене:</a:t>
            </a:r>
            <a:endParaRPr lang="ru-RU" sz="2800" i="1" u="sng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Внимательно слушайте вопрос, постарайтесь его запомнить;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Обратите внимание, в каком времени задан вопрос;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Используйте короткие и чёткие формулировки;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Помните, у Вас есть 40 секунд, чтобы дать развернутый ответ.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11265" name="Picture 1" descr="C:\Users\Несуненко Елена\Desktop\96657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9834" y="5013176"/>
            <a:ext cx="1386133" cy="1998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080" y="980728"/>
            <a:ext cx="82809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Стратегии выполнения Задания 3</a:t>
            </a:r>
            <a:r>
              <a:rPr lang="ru-RU" sz="2800" dirty="0" smtClean="0"/>
              <a:t> </a:t>
            </a:r>
            <a:r>
              <a:rPr lang="ru-RU" sz="2800" b="1" i="1" dirty="0" smtClean="0"/>
              <a:t> </a:t>
            </a:r>
          </a:p>
          <a:p>
            <a:pPr algn="ctr"/>
            <a:r>
              <a:rPr lang="ru-RU" sz="2800" b="1" i="1" dirty="0" smtClean="0"/>
              <a:t>(монологическое высказывание)</a:t>
            </a:r>
            <a:r>
              <a:rPr lang="ru-RU" sz="2800" dirty="0" smtClean="0"/>
              <a:t> </a:t>
            </a:r>
          </a:p>
          <a:p>
            <a:pPr algn="ctr"/>
            <a:endParaRPr lang="en-US" sz="2400" dirty="0" smtClean="0"/>
          </a:p>
          <a:p>
            <a:r>
              <a:rPr lang="ru-RU" sz="2400" dirty="0" smtClean="0"/>
              <a:t>Оценивается:</a:t>
            </a:r>
            <a:endParaRPr lang="ru-RU" sz="2400" b="1" i="1" u="sng" dirty="0" smtClean="0"/>
          </a:p>
          <a:p>
            <a:pPr algn="ctr"/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Решение коммуникативной задачи –– 3 Б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Организация высказывания –– 2 Б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 Языковое оформление – 2 Б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ru-RU" sz="2400" dirty="0" smtClean="0"/>
              <a:t>Максимальный балл – 7 баллов</a:t>
            </a:r>
          </a:p>
          <a:p>
            <a:pPr algn="ctr"/>
            <a:endParaRPr lang="ru-RU" sz="2400" dirty="0" smtClean="0"/>
          </a:p>
          <a:p>
            <a:pPr algn="ctr"/>
            <a:endParaRPr lang="en-US" sz="2400" b="1" i="1" dirty="0" smtClean="0"/>
          </a:p>
          <a:p>
            <a:pPr algn="ctr"/>
            <a:r>
              <a:rPr lang="ru-RU" sz="2400" dirty="0" smtClean="0"/>
              <a:t> </a:t>
            </a:r>
          </a:p>
          <a:p>
            <a:pPr algn="ctr"/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31746" name="Picture 2" descr="C:\Users\Несуненко Елена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005064"/>
            <a:ext cx="1905000" cy="258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</TotalTime>
  <Words>1689</Words>
  <Application>Microsoft Office PowerPoint</Application>
  <PresentationFormat>Экран (4:3)</PresentationFormat>
  <Paragraphs>320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Несуненко Елена</cp:lastModifiedBy>
  <cp:revision>126</cp:revision>
  <dcterms:created xsi:type="dcterms:W3CDTF">2014-06-24T15:51:35Z</dcterms:created>
  <dcterms:modified xsi:type="dcterms:W3CDTF">2017-03-22T09:43:56Z</dcterms:modified>
</cp:coreProperties>
</file>